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9"/>
  </p:notesMasterIdLst>
  <p:handoutMasterIdLst>
    <p:handoutMasterId r:id="rId100"/>
  </p:handoutMasterIdLst>
  <p:sldIdLst>
    <p:sldId id="2740" r:id="rId2"/>
    <p:sldId id="2944" r:id="rId3"/>
    <p:sldId id="2883" r:id="rId4"/>
    <p:sldId id="2915" r:id="rId5"/>
    <p:sldId id="2919" r:id="rId6"/>
    <p:sldId id="2980" r:id="rId7"/>
    <p:sldId id="2870" r:id="rId8"/>
    <p:sldId id="2054" r:id="rId9"/>
    <p:sldId id="2052" r:id="rId10"/>
    <p:sldId id="2916" r:id="rId11"/>
    <p:sldId id="2939" r:id="rId12"/>
    <p:sldId id="2888" r:id="rId13"/>
    <p:sldId id="2917" r:id="rId14"/>
    <p:sldId id="2866" r:id="rId15"/>
    <p:sldId id="2918" r:id="rId16"/>
    <p:sldId id="2792" r:id="rId17"/>
    <p:sldId id="2920" r:id="rId18"/>
    <p:sldId id="2055" r:id="rId19"/>
    <p:sldId id="2940" r:id="rId20"/>
    <p:sldId id="2941" r:id="rId21"/>
    <p:sldId id="2056" r:id="rId22"/>
    <p:sldId id="2942" r:id="rId23"/>
    <p:sldId id="2791" r:id="rId24"/>
    <p:sldId id="2890" r:id="rId25"/>
    <p:sldId id="2891" r:id="rId26"/>
    <p:sldId id="2816" r:id="rId27"/>
    <p:sldId id="2921" r:id="rId28"/>
    <p:sldId id="2943" r:id="rId29"/>
    <p:sldId id="2896" r:id="rId30"/>
    <p:sldId id="2906" r:id="rId31"/>
    <p:sldId id="2422" r:id="rId32"/>
    <p:sldId id="2625" r:id="rId33"/>
    <p:sldId id="2626" r:id="rId34"/>
    <p:sldId id="1855" r:id="rId35"/>
    <p:sldId id="2897" r:id="rId36"/>
    <p:sldId id="2904" r:id="rId37"/>
    <p:sldId id="2903" r:id="rId38"/>
    <p:sldId id="2793" r:id="rId39"/>
    <p:sldId id="2713" r:id="rId40"/>
    <p:sldId id="2893" r:id="rId41"/>
    <p:sldId id="2725" r:id="rId42"/>
    <p:sldId id="2753" r:id="rId43"/>
    <p:sldId id="2947" r:id="rId44"/>
    <p:sldId id="2924" r:id="rId45"/>
    <p:sldId id="2914" r:id="rId46"/>
    <p:sldId id="2928" r:id="rId47"/>
    <p:sldId id="2929" r:id="rId48"/>
    <p:sldId id="2930" r:id="rId49"/>
    <p:sldId id="2975" r:id="rId50"/>
    <p:sldId id="2976" r:id="rId51"/>
    <p:sldId id="2934" r:id="rId52"/>
    <p:sldId id="2935" r:id="rId53"/>
    <p:sldId id="2758" r:id="rId54"/>
    <p:sldId id="2076" r:id="rId55"/>
    <p:sldId id="2977" r:id="rId56"/>
    <p:sldId id="2908" r:id="rId57"/>
    <p:sldId id="2923" r:id="rId58"/>
    <p:sldId id="2931" r:id="rId59"/>
    <p:sldId id="2909" r:id="rId60"/>
    <p:sldId id="2926" r:id="rId61"/>
    <p:sldId id="2925" r:id="rId62"/>
    <p:sldId id="2936" r:id="rId63"/>
    <p:sldId id="2937" r:id="rId64"/>
    <p:sldId id="2978" r:id="rId65"/>
    <p:sldId id="2809" r:id="rId66"/>
    <p:sldId id="1863" r:id="rId67"/>
    <p:sldId id="2865" r:id="rId68"/>
    <p:sldId id="2710" r:id="rId69"/>
    <p:sldId id="2982" r:id="rId70"/>
    <p:sldId id="2981" r:id="rId71"/>
    <p:sldId id="2800" r:id="rId72"/>
    <p:sldId id="2802" r:id="rId73"/>
    <p:sldId id="2801" r:id="rId74"/>
    <p:sldId id="2983" r:id="rId75"/>
    <p:sldId id="2045" r:id="rId76"/>
    <p:sldId id="2984" r:id="rId77"/>
    <p:sldId id="2985" r:id="rId78"/>
    <p:sldId id="2945" r:id="rId79"/>
    <p:sldId id="2986" r:id="rId80"/>
    <p:sldId id="2948" r:id="rId81"/>
    <p:sldId id="2951" r:id="rId82"/>
    <p:sldId id="2956" r:id="rId83"/>
    <p:sldId id="2957" r:id="rId84"/>
    <p:sldId id="2810" r:id="rId85"/>
    <p:sldId id="2857" r:id="rId86"/>
    <p:sldId id="2877" r:id="rId87"/>
    <p:sldId id="2754" r:id="rId88"/>
    <p:sldId id="2863" r:id="rId89"/>
    <p:sldId id="2864" r:id="rId90"/>
    <p:sldId id="2872" r:id="rId91"/>
    <p:sldId id="2860" r:id="rId92"/>
    <p:sldId id="2057" r:id="rId93"/>
    <p:sldId id="2660" r:id="rId94"/>
    <p:sldId id="2974" r:id="rId95"/>
    <p:sldId id="2415" r:id="rId96"/>
    <p:sldId id="2701" r:id="rId97"/>
    <p:sldId id="279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96256"/>
  </p:normalViewPr>
  <p:slideViewPr>
    <p:cSldViewPr snapToGrid="0" snapToObjects="1">
      <p:cViewPr varScale="1">
        <p:scale>
          <a:sx n="154" d="100"/>
          <a:sy n="154" d="100"/>
        </p:scale>
        <p:origin x="232" y="92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3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-341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7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tags" Target="../tags/tag100.xml"/><Relationship Id="rId39" Type="http://schemas.openxmlformats.org/officeDocument/2006/relationships/tags" Target="../tags/tag113.xml"/><Relationship Id="rId21" Type="http://schemas.openxmlformats.org/officeDocument/2006/relationships/tags" Target="../tags/tag95.xml"/><Relationship Id="rId34" Type="http://schemas.openxmlformats.org/officeDocument/2006/relationships/tags" Target="../tags/tag108.xml"/><Relationship Id="rId42" Type="http://schemas.openxmlformats.org/officeDocument/2006/relationships/tags" Target="../tags/tag116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tags" Target="../tags/tag103.xml"/><Relationship Id="rId41" Type="http://schemas.openxmlformats.org/officeDocument/2006/relationships/tags" Target="../tags/tag115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tags" Target="../tags/tag98.xml"/><Relationship Id="rId32" Type="http://schemas.openxmlformats.org/officeDocument/2006/relationships/tags" Target="../tags/tag106.xml"/><Relationship Id="rId37" Type="http://schemas.openxmlformats.org/officeDocument/2006/relationships/tags" Target="../tags/tag111.xml"/><Relationship Id="rId40" Type="http://schemas.openxmlformats.org/officeDocument/2006/relationships/tags" Target="../tags/tag114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tags" Target="../tags/tag97.xml"/><Relationship Id="rId28" Type="http://schemas.openxmlformats.org/officeDocument/2006/relationships/tags" Target="../tags/tag102.xml"/><Relationship Id="rId36" Type="http://schemas.openxmlformats.org/officeDocument/2006/relationships/tags" Target="../tags/tag110.xml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tags" Target="../tags/tag105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tags" Target="../tags/tag101.xml"/><Relationship Id="rId30" Type="http://schemas.openxmlformats.org/officeDocument/2006/relationships/tags" Target="../tags/tag104.xml"/><Relationship Id="rId35" Type="http://schemas.openxmlformats.org/officeDocument/2006/relationships/tags" Target="../tags/tag109.xml"/><Relationship Id="rId43" Type="http://schemas.openxmlformats.org/officeDocument/2006/relationships/tags" Target="../tags/tag117.xml"/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tags" Target="../tags/tag99.xml"/><Relationship Id="rId33" Type="http://schemas.openxmlformats.org/officeDocument/2006/relationships/tags" Target="../tags/tag107.xml"/><Relationship Id="rId38" Type="http://schemas.openxmlformats.org/officeDocument/2006/relationships/tags" Target="../tags/tag1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tags" Target="../tags/tag143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tags" Target="../tags/tag142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tags" Target="../tags/tag141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tags" Target="../tags/tag140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Relationship Id="rId27" Type="http://schemas.openxmlformats.org/officeDocument/2006/relationships/tags" Target="../tags/tag1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70.xml"/><Relationship Id="rId21" Type="http://schemas.openxmlformats.org/officeDocument/2006/relationships/tags" Target="../tags/tag165.xml"/><Relationship Id="rId42" Type="http://schemas.openxmlformats.org/officeDocument/2006/relationships/tags" Target="../tags/tag186.xml"/><Relationship Id="rId47" Type="http://schemas.openxmlformats.org/officeDocument/2006/relationships/tags" Target="../tags/tag191.xml"/><Relationship Id="rId63" Type="http://schemas.openxmlformats.org/officeDocument/2006/relationships/tags" Target="../tags/tag207.xml"/><Relationship Id="rId68" Type="http://schemas.openxmlformats.org/officeDocument/2006/relationships/tags" Target="../tags/tag212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9" Type="http://schemas.openxmlformats.org/officeDocument/2006/relationships/tags" Target="../tags/tag173.xml"/><Relationship Id="rId11" Type="http://schemas.openxmlformats.org/officeDocument/2006/relationships/tags" Target="../tags/tag155.xml"/><Relationship Id="rId24" Type="http://schemas.openxmlformats.org/officeDocument/2006/relationships/tags" Target="../tags/tag168.xml"/><Relationship Id="rId32" Type="http://schemas.openxmlformats.org/officeDocument/2006/relationships/tags" Target="../tags/tag176.xml"/><Relationship Id="rId37" Type="http://schemas.openxmlformats.org/officeDocument/2006/relationships/tags" Target="../tags/tag181.xml"/><Relationship Id="rId40" Type="http://schemas.openxmlformats.org/officeDocument/2006/relationships/tags" Target="../tags/tag184.xml"/><Relationship Id="rId45" Type="http://schemas.openxmlformats.org/officeDocument/2006/relationships/tags" Target="../tags/tag189.xml"/><Relationship Id="rId53" Type="http://schemas.openxmlformats.org/officeDocument/2006/relationships/tags" Target="../tags/tag197.xml"/><Relationship Id="rId58" Type="http://schemas.openxmlformats.org/officeDocument/2006/relationships/tags" Target="../tags/tag202.xml"/><Relationship Id="rId66" Type="http://schemas.openxmlformats.org/officeDocument/2006/relationships/tags" Target="../tags/tag210.xml"/><Relationship Id="rId74" Type="http://schemas.openxmlformats.org/officeDocument/2006/relationships/tags" Target="../tags/tag218.xml"/><Relationship Id="rId5" Type="http://schemas.openxmlformats.org/officeDocument/2006/relationships/tags" Target="../tags/tag149.xml"/><Relationship Id="rId61" Type="http://schemas.openxmlformats.org/officeDocument/2006/relationships/tags" Target="../tags/tag205.xml"/><Relationship Id="rId19" Type="http://schemas.openxmlformats.org/officeDocument/2006/relationships/tags" Target="../tags/tag16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tags" Target="../tags/tag171.xml"/><Relationship Id="rId30" Type="http://schemas.openxmlformats.org/officeDocument/2006/relationships/tags" Target="../tags/tag174.xml"/><Relationship Id="rId35" Type="http://schemas.openxmlformats.org/officeDocument/2006/relationships/tags" Target="../tags/tag179.xml"/><Relationship Id="rId43" Type="http://schemas.openxmlformats.org/officeDocument/2006/relationships/tags" Target="../tags/tag187.xml"/><Relationship Id="rId48" Type="http://schemas.openxmlformats.org/officeDocument/2006/relationships/tags" Target="../tags/tag192.xml"/><Relationship Id="rId56" Type="http://schemas.openxmlformats.org/officeDocument/2006/relationships/tags" Target="../tags/tag200.xml"/><Relationship Id="rId64" Type="http://schemas.openxmlformats.org/officeDocument/2006/relationships/tags" Target="../tags/tag208.xml"/><Relationship Id="rId69" Type="http://schemas.openxmlformats.org/officeDocument/2006/relationships/tags" Target="../tags/tag213.xml"/><Relationship Id="rId8" Type="http://schemas.openxmlformats.org/officeDocument/2006/relationships/tags" Target="../tags/tag152.xml"/><Relationship Id="rId51" Type="http://schemas.openxmlformats.org/officeDocument/2006/relationships/tags" Target="../tags/tag195.xml"/><Relationship Id="rId72" Type="http://schemas.openxmlformats.org/officeDocument/2006/relationships/tags" Target="../tags/tag216.xml"/><Relationship Id="rId3" Type="http://schemas.openxmlformats.org/officeDocument/2006/relationships/tags" Target="../tags/tag147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tags" Target="../tags/tag169.xml"/><Relationship Id="rId33" Type="http://schemas.openxmlformats.org/officeDocument/2006/relationships/tags" Target="../tags/tag177.xml"/><Relationship Id="rId38" Type="http://schemas.openxmlformats.org/officeDocument/2006/relationships/tags" Target="../tags/tag182.xml"/><Relationship Id="rId46" Type="http://schemas.openxmlformats.org/officeDocument/2006/relationships/tags" Target="../tags/tag190.xml"/><Relationship Id="rId59" Type="http://schemas.openxmlformats.org/officeDocument/2006/relationships/tags" Target="../tags/tag203.xml"/><Relationship Id="rId67" Type="http://schemas.openxmlformats.org/officeDocument/2006/relationships/tags" Target="../tags/tag211.xml"/><Relationship Id="rId20" Type="http://schemas.openxmlformats.org/officeDocument/2006/relationships/tags" Target="../tags/tag164.xml"/><Relationship Id="rId41" Type="http://schemas.openxmlformats.org/officeDocument/2006/relationships/tags" Target="../tags/tag185.xml"/><Relationship Id="rId54" Type="http://schemas.openxmlformats.org/officeDocument/2006/relationships/tags" Target="../tags/tag198.xml"/><Relationship Id="rId62" Type="http://schemas.openxmlformats.org/officeDocument/2006/relationships/tags" Target="../tags/tag206.xml"/><Relationship Id="rId70" Type="http://schemas.openxmlformats.org/officeDocument/2006/relationships/tags" Target="../tags/tag214.xml"/><Relationship Id="rId75" Type="http://schemas.openxmlformats.org/officeDocument/2006/relationships/slideLayout" Target="../slideLayouts/slideLayout4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28" Type="http://schemas.openxmlformats.org/officeDocument/2006/relationships/tags" Target="../tags/tag172.xml"/><Relationship Id="rId36" Type="http://schemas.openxmlformats.org/officeDocument/2006/relationships/tags" Target="../tags/tag180.xml"/><Relationship Id="rId49" Type="http://schemas.openxmlformats.org/officeDocument/2006/relationships/tags" Target="../tags/tag193.xml"/><Relationship Id="rId57" Type="http://schemas.openxmlformats.org/officeDocument/2006/relationships/tags" Target="../tags/tag201.xml"/><Relationship Id="rId10" Type="http://schemas.openxmlformats.org/officeDocument/2006/relationships/tags" Target="../tags/tag154.xml"/><Relationship Id="rId31" Type="http://schemas.openxmlformats.org/officeDocument/2006/relationships/tags" Target="../tags/tag175.xml"/><Relationship Id="rId44" Type="http://schemas.openxmlformats.org/officeDocument/2006/relationships/tags" Target="../tags/tag188.xml"/><Relationship Id="rId52" Type="http://schemas.openxmlformats.org/officeDocument/2006/relationships/tags" Target="../tags/tag196.xml"/><Relationship Id="rId60" Type="http://schemas.openxmlformats.org/officeDocument/2006/relationships/tags" Target="../tags/tag204.xml"/><Relationship Id="rId65" Type="http://schemas.openxmlformats.org/officeDocument/2006/relationships/tags" Target="../tags/tag209.xml"/><Relationship Id="rId73" Type="http://schemas.openxmlformats.org/officeDocument/2006/relationships/tags" Target="../tags/tag217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9" Type="http://schemas.openxmlformats.org/officeDocument/2006/relationships/tags" Target="../tags/tag183.xml"/><Relationship Id="rId34" Type="http://schemas.openxmlformats.org/officeDocument/2006/relationships/tags" Target="../tags/tag178.xml"/><Relationship Id="rId50" Type="http://schemas.openxmlformats.org/officeDocument/2006/relationships/tags" Target="../tags/tag194.xml"/><Relationship Id="rId55" Type="http://schemas.openxmlformats.org/officeDocument/2006/relationships/tags" Target="../tags/tag199.xml"/><Relationship Id="rId7" Type="http://schemas.openxmlformats.org/officeDocument/2006/relationships/tags" Target="../tags/tag151.xml"/><Relationship Id="rId71" Type="http://schemas.openxmlformats.org/officeDocument/2006/relationships/tags" Target="../tags/tag2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1.00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15 – November 8,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423329" y="463226"/>
            <a:ext cx="4533605" cy="2185273"/>
            <a:chOff x="5266377" y="987147"/>
            <a:chExt cx="4533605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555697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545346" y="5005598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320980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6238742" y="109352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B51172F1-FED2-9442-8B43-4AA57C3061F9}"/>
              </a:ext>
            </a:extLst>
          </p:cNvPr>
          <p:cNvSpPr/>
          <p:nvPr/>
        </p:nvSpPr>
        <p:spPr>
          <a:xfrm rot="5400000" flipV="1">
            <a:off x="6238742" y="340909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2EE17B-1137-6B10-7B14-960D5EDF8968}"/>
              </a:ext>
            </a:extLst>
          </p:cNvPr>
          <p:cNvSpPr/>
          <p:nvPr/>
        </p:nvSpPr>
        <p:spPr>
          <a:xfrm rot="5400000" flipV="1">
            <a:off x="6462069" y="5509824"/>
            <a:ext cx="757055" cy="90689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8224439" y="1829779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F3AAB-19EE-48A2-2719-3BCC90B5954E}"/>
              </a:ext>
            </a:extLst>
          </p:cNvPr>
          <p:cNvGrpSpPr/>
          <p:nvPr/>
        </p:nvGrpSpPr>
        <p:grpSpPr>
          <a:xfrm>
            <a:off x="8257763" y="4097306"/>
            <a:ext cx="1469597" cy="452802"/>
            <a:chOff x="10906175" y="3708186"/>
            <a:chExt cx="1469597" cy="45280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4B29FC2-4824-B4B3-28C2-19F107F1988E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9C479-1580-EA32-C115-604558988A63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B42-FCEB-7BCE-6E9A-4D06B489F0FB}"/>
              </a:ext>
            </a:extLst>
          </p:cNvPr>
          <p:cNvGrpSpPr/>
          <p:nvPr/>
        </p:nvGrpSpPr>
        <p:grpSpPr>
          <a:xfrm>
            <a:off x="8257763" y="6052598"/>
            <a:ext cx="1469597" cy="452802"/>
            <a:chOff x="10906175" y="3708186"/>
            <a:chExt cx="1469597" cy="45280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7B422A04-D0E8-A417-24D5-3F654ECE2293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BB5BE2-D8C7-90EF-3A66-DA8FA7441EBA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2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Using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- Else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215639" y="374583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519038" y="198221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79128" y="2063238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6138028" y="1916650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628769" y="3668747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911086" y="4572139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32333" y="1227159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66782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27A2C-75FF-E6AA-0FF0-184AB154D752}"/>
              </a:ext>
            </a:extLst>
          </p:cNvPr>
          <p:cNvGrpSpPr/>
          <p:nvPr/>
        </p:nvGrpSpPr>
        <p:grpSpPr>
          <a:xfrm>
            <a:off x="6496815" y="762333"/>
            <a:ext cx="5557360" cy="2882027"/>
            <a:chOff x="5884798" y="811792"/>
            <a:chExt cx="5557360" cy="28820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6033C4-4F24-2845-B5EC-1937E6CCB5D0}"/>
                </a:ext>
              </a:extLst>
            </p:cNvPr>
            <p:cNvSpPr/>
            <p:nvPr/>
          </p:nvSpPr>
          <p:spPr bwMode="auto">
            <a:xfrm>
              <a:off x="6259218" y="811792"/>
              <a:ext cx="5182940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</a:t>
              </a:r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&gt;=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0;</a:t>
              </a:r>
            </a:p>
            <a:p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now branch around else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else {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1;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r4 = r2 + r4;</a:t>
              </a:r>
            </a:p>
          </p:txBody>
        </p:sp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155DA7E0-6C83-CA18-CC48-CAB134D31998}"/>
                </a:ext>
              </a:extLst>
            </p:cNvPr>
            <p:cNvSpPr/>
            <p:nvPr/>
          </p:nvSpPr>
          <p:spPr>
            <a:xfrm rot="5400000" flipV="1">
              <a:off x="5609510" y="1981553"/>
              <a:ext cx="1787996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59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99904324-FC6E-CFA4-E66C-DEF7FA79B7F5}"/>
                </a:ext>
              </a:extLst>
            </p:cNvPr>
            <p:cNvSpPr/>
            <p:nvPr/>
          </p:nvSpPr>
          <p:spPr>
            <a:xfrm>
              <a:off x="7759574" y="2879233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EA03-E3DC-0038-76CC-A1949140B6BB}"/>
              </a:ext>
            </a:extLst>
          </p:cNvPr>
          <p:cNvGrpSpPr/>
          <p:nvPr/>
        </p:nvGrpSpPr>
        <p:grpSpPr>
          <a:xfrm>
            <a:off x="6574812" y="3796158"/>
            <a:ext cx="5479362" cy="2945368"/>
            <a:chOff x="5962795" y="3845617"/>
            <a:chExt cx="5479362" cy="294536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6382842" y="3845617"/>
              <a:ext cx="5059315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F1275BE-FB05-C3C7-EAFE-334D08AD20BF}"/>
                </a:ext>
              </a:extLst>
            </p:cNvPr>
            <p:cNvSpPr/>
            <p:nvPr/>
          </p:nvSpPr>
          <p:spPr>
            <a:xfrm>
              <a:off x="8673131" y="602493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4CD67723-6832-9D02-17AF-C827E9200409}"/>
                </a:ext>
              </a:extLst>
            </p:cNvPr>
            <p:cNvSpPr/>
            <p:nvPr/>
          </p:nvSpPr>
          <p:spPr>
            <a:xfrm rot="5400000" flipV="1">
              <a:off x="5815959" y="5165998"/>
              <a:ext cx="1531091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60BB74E0-74C4-3A6E-0899-8D74DDE534B3}"/>
                </a:ext>
              </a:extLst>
            </p:cNvPr>
            <p:cNvSpPr/>
            <p:nvPr/>
          </p:nvSpPr>
          <p:spPr>
            <a:xfrm rot="5400000" flipV="1">
              <a:off x="6314318" y="4311601"/>
              <a:ext cx="1007860" cy="111805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314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38ADB-13FA-5D38-A041-9FD26FF7C72A}"/>
              </a:ext>
            </a:extLst>
          </p:cNvPr>
          <p:cNvGrpSpPr/>
          <p:nvPr/>
        </p:nvGrpSpPr>
        <p:grpSpPr>
          <a:xfrm>
            <a:off x="251650" y="3845617"/>
            <a:ext cx="4945492" cy="2952166"/>
            <a:chOff x="251650" y="3845617"/>
            <a:chExt cx="4945492" cy="295216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531272" y="3845617"/>
              <a:ext cx="445179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643EBAC-EA3F-7DB5-F811-F43D1D6F26EF}"/>
                </a:ext>
              </a:extLst>
            </p:cNvPr>
            <p:cNvSpPr/>
            <p:nvPr/>
          </p:nvSpPr>
          <p:spPr>
            <a:xfrm>
              <a:off x="2493510" y="604218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A0849286-90EE-EF41-222F-D733A9BBA2A9}"/>
                </a:ext>
              </a:extLst>
            </p:cNvPr>
            <p:cNvSpPr/>
            <p:nvPr/>
          </p:nvSpPr>
          <p:spPr>
            <a:xfrm rot="5400000">
              <a:off x="2943517" y="4508360"/>
              <a:ext cx="1251270" cy="104746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77382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279BF4-915D-52C1-4D05-E06A37ABC5F5}"/>
                </a:ext>
              </a:extLst>
            </p:cNvPr>
            <p:cNvSpPr/>
            <p:nvPr/>
          </p:nvSpPr>
          <p:spPr bwMode="auto">
            <a:xfrm>
              <a:off x="531272" y="3852415"/>
              <a:ext cx="466587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020382B4-7725-BDB5-FEB8-65A110EA5357}"/>
                </a:ext>
              </a:extLst>
            </p:cNvPr>
            <p:cNvSpPr/>
            <p:nvPr/>
          </p:nvSpPr>
          <p:spPr>
            <a:xfrm rot="5400000" flipV="1">
              <a:off x="55918" y="5190142"/>
              <a:ext cx="1678297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3D8EBBF9-E386-47EE-19A5-E08010DF8968}"/>
                </a:ext>
              </a:extLst>
            </p:cNvPr>
            <p:cNvSpPr/>
            <p:nvPr/>
          </p:nvSpPr>
          <p:spPr>
            <a:xfrm>
              <a:off x="2493510" y="6048979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-Turn Arrow 7">
              <a:extLst>
                <a:ext uri="{FF2B5EF4-FFF2-40B4-BE49-F238E27FC236}">
                  <a16:creationId xmlns:a16="http://schemas.microsoft.com/office/drawing/2014/main" id="{D6EE2F20-253D-5EFE-3A64-278B4D3EE498}"/>
                </a:ext>
              </a:extLst>
            </p:cNvPr>
            <p:cNvSpPr/>
            <p:nvPr/>
          </p:nvSpPr>
          <p:spPr>
            <a:xfrm rot="5400000" flipV="1">
              <a:off x="347318" y="4294529"/>
              <a:ext cx="934902" cy="112623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40223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AF8E091E-8C42-B0D8-A7F6-40A7CCB1DD81}"/>
              </a:ext>
            </a:extLst>
          </p:cNvPr>
          <p:cNvSpPr/>
          <p:nvPr/>
        </p:nvSpPr>
        <p:spPr>
          <a:xfrm rot="785614">
            <a:off x="5277661" y="3627700"/>
            <a:ext cx="1779310" cy="218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0AB2-81BA-BF34-F1A8-D359E55733DD}"/>
              </a:ext>
            </a:extLst>
          </p:cNvPr>
          <p:cNvSpPr txBox="1"/>
          <p:nvPr/>
        </p:nvSpPr>
        <p:spPr>
          <a:xfrm>
            <a:off x="5163993" y="376692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test</a:t>
            </a:r>
          </a:p>
          <a:p>
            <a:r>
              <a:rPr lang="en-US" dirty="0">
                <a:solidFill>
                  <a:srgbClr val="FF0000"/>
                </a:solidFill>
              </a:rPr>
              <a:t>swapped blocks</a:t>
            </a: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99327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32355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5490952" y="207284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2969624" y="1932781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2625847" y="2762021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5C9BC975-C6FD-A24F-2858-EAEA36EADE51}"/>
              </a:ext>
            </a:extLst>
          </p:cNvPr>
          <p:cNvSpPr/>
          <p:nvPr/>
        </p:nvSpPr>
        <p:spPr>
          <a:xfrm rot="5400000" flipV="1">
            <a:off x="7786171" y="1374198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89FF3EF4-7A3A-440B-1157-F1925F5267A6}"/>
              </a:ext>
            </a:extLst>
          </p:cNvPr>
          <p:cNvSpPr/>
          <p:nvPr/>
        </p:nvSpPr>
        <p:spPr>
          <a:xfrm rot="5400000" flipV="1">
            <a:off x="7695160" y="3401151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4" grpId="0" animBg="1"/>
      <p:bldP spid="19" grpId="0" animBg="1"/>
      <p:bldP spid="7" grpId="0" animBg="1"/>
      <p:bldP spid="12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27008" y="231748"/>
            <a:ext cx="3781557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.Lesle1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180589" y="1437213"/>
            <a:ext cx="2991371" cy="1616501"/>
          </a:xfrm>
          <a:prstGeom prst="uturnArrow">
            <a:avLst>
              <a:gd name="adj1" fmla="val 3363"/>
              <a:gd name="adj2" fmla="val 6539"/>
              <a:gd name="adj3" fmla="val 20789"/>
              <a:gd name="adj4" fmla="val 42454"/>
              <a:gd name="adj5" fmla="val 5289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282641" y="1387930"/>
            <a:ext cx="1284994" cy="129796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 flipV="1">
            <a:off x="6392407" y="763452"/>
            <a:ext cx="666760" cy="131706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90035" y="2195224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8695624" y="1892603"/>
            <a:ext cx="1686435" cy="113972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9078891" y="211685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8C10A-3E2A-C131-4F43-EACDD76647C5}"/>
              </a:ext>
            </a:extLst>
          </p:cNvPr>
          <p:cNvGrpSpPr/>
          <p:nvPr/>
        </p:nvGrpSpPr>
        <p:grpSpPr>
          <a:xfrm>
            <a:off x="5974430" y="4157240"/>
            <a:ext cx="4307214" cy="2628662"/>
            <a:chOff x="6698330" y="4014365"/>
            <a:chExt cx="4307214" cy="26286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250908" y="4014365"/>
              <a:ext cx="3754636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r4</a:t>
              </a: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.Lelse1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add r4, r3, r2</a:t>
              </a:r>
            </a:p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.Lelse1: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4476A8DB-7754-215F-DD8F-748FFA6CC914}"/>
                </a:ext>
              </a:extLst>
            </p:cNvPr>
            <p:cNvSpPr/>
            <p:nvPr/>
          </p:nvSpPr>
          <p:spPr>
            <a:xfrm rot="5400000" flipV="1">
              <a:off x="6648507" y="4573133"/>
              <a:ext cx="1582820" cy="148317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520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77FB5482-B15E-5290-1FC7-3BB751C6A908}"/>
                </a:ext>
              </a:extLst>
            </p:cNvPr>
            <p:cNvSpPr/>
            <p:nvPr/>
          </p:nvSpPr>
          <p:spPr>
            <a:xfrm rot="5400000" flipV="1">
              <a:off x="7280211" y="4544066"/>
              <a:ext cx="683811" cy="1297962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134"/>
              </a:avLst>
            </a:prstGeom>
            <a:solidFill>
              <a:srgbClr val="F37440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C2CA1D-BA9A-E707-5BE7-E26DB0F95F56}"/>
              </a:ext>
            </a:extLst>
          </p:cNvPr>
          <p:cNvGrpSpPr/>
          <p:nvPr/>
        </p:nvGrpSpPr>
        <p:grpSpPr>
          <a:xfrm>
            <a:off x="9078891" y="376918"/>
            <a:ext cx="2705917" cy="1938992"/>
            <a:chOff x="-694179" y="-2042335"/>
            <a:chExt cx="2705917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B7D7B-C6D7-78E9-A767-A0917DEB4214}"/>
                </a:ext>
              </a:extLst>
            </p:cNvPr>
            <p:cNvSpPr txBox="1"/>
            <p:nvPr/>
          </p:nvSpPr>
          <p:spPr>
            <a:xfrm>
              <a:off x="624408" y="-2042335"/>
              <a:ext cx="1387330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  <a:p>
              <a:r>
                <a:rPr lang="en-US" sz="2000" dirty="0">
                  <a:solidFill>
                    <a:srgbClr val="00B050"/>
                  </a:solidFill>
                </a:rPr>
                <a:t>replace with fall through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1D5D9F4E-60DA-CE6E-B7F9-F6FCD3ABE205}"/>
                </a:ext>
              </a:extLst>
            </p:cNvPr>
            <p:cNvSpPr/>
            <p:nvPr/>
          </p:nvSpPr>
          <p:spPr>
            <a:xfrm rot="16200000">
              <a:off x="-127747" y="-1683441"/>
              <a:ext cx="165098" cy="1297961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F1A5F-D4E4-3BD4-C7DF-4841FA1476A8}"/>
              </a:ext>
            </a:extLst>
          </p:cNvPr>
          <p:cNvGrpSpPr/>
          <p:nvPr/>
        </p:nvGrpSpPr>
        <p:grpSpPr>
          <a:xfrm>
            <a:off x="9951715" y="2755534"/>
            <a:ext cx="2126104" cy="1015663"/>
            <a:chOff x="-114366" y="-1525952"/>
            <a:chExt cx="2126104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5B25D-175A-A9B9-F265-B24956C368EB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F71A832F-3803-F4E3-1712-EFCAD337517D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420222" y="2976979"/>
            <a:ext cx="2249225" cy="119976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223499" y="3524061"/>
            <a:ext cx="1022946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28941"/>
              </p:ext>
            </p:extLst>
          </p:nvPr>
        </p:nvGraphicFramePr>
        <p:xfrm>
          <a:off x="576548" y="3022473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015" y="4119308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321521" y="3146934"/>
            <a:ext cx="4727549" cy="7284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      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902075" y="847414"/>
            <a:ext cx="1323830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36F865-E395-EA3D-B7B9-CFA551A5F85B}"/>
              </a:ext>
            </a:extLst>
          </p:cNvPr>
          <p:cNvGrpSpPr/>
          <p:nvPr/>
        </p:nvGrpSpPr>
        <p:grpSpPr>
          <a:xfrm>
            <a:off x="4616785" y="657096"/>
            <a:ext cx="2022862" cy="400110"/>
            <a:chOff x="906642" y="-718962"/>
            <a:chExt cx="202286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F13460-90F2-1647-BBC2-7124D4E3F068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1C1D430E-B764-E03F-F566-79548426EBEB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549601" y="1796943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923674" y="2661683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5735696" y="3353276"/>
            <a:ext cx="159177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823717" y="254257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3982" y="569728"/>
            <a:ext cx="11690295" cy="6024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Define a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literal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static variable or global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variable in a segment</a:t>
            </a:r>
          </a:p>
          <a:p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3"/>
                </a:solidFill>
                <a:cs typeface="Courier New" panose="02070309020205020404" pitchFamily="49" charset="0"/>
              </a:rPr>
              <a:t>Label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this is the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variables </a:t>
            </a:r>
            <a:r>
              <a:rPr lang="en-US" b="1" i="1" u="sng" dirty="0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rgbClr val="7030A0"/>
                </a:solidFill>
                <a:cs typeface="Courier New" panose="02070309020205020404" pitchFamily="49" charset="0"/>
              </a:rPr>
              <a:t>Size_Directive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tells the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how much space to </a:t>
            </a:r>
            <a:r>
              <a:rPr lang="en-US" b="1" i="1" dirty="0">
                <a:solidFill>
                  <a:srgbClr val="2C895B"/>
                </a:solidFill>
                <a:cs typeface="Courier New" panose="02070309020205020404" pitchFamily="49" charset="0"/>
              </a:rPr>
              <a:t>allocate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for that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Each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 optional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specifies the contents of one memory location of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can be in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decimal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cs typeface="Courier New" panose="02070309020205020404" pitchFamily="49" charset="0"/>
              </a:rPr>
              <a:t>hex (0x…), </a:t>
            </a:r>
            <a:r>
              <a:rPr lang="en-US" dirty="0">
                <a:solidFill>
                  <a:srgbClr val="00B0F0"/>
                </a:solidFill>
                <a:cs typeface="Courier New" panose="02070309020205020404" pitchFamily="49" charset="0"/>
              </a:rPr>
              <a:t>octal (0…),  </a:t>
            </a:r>
            <a:r>
              <a:rPr lang="en-US" dirty="0">
                <a:cs typeface="Courier New" panose="02070309020205020404" pitchFamily="49" charset="0"/>
              </a:rPr>
              <a:t>binary (0b…), </a:t>
            </a:r>
            <a:r>
              <a:rPr lang="en-US" dirty="0">
                <a:solidFill>
                  <a:schemeClr val="accent5"/>
                </a:solidFill>
                <a:cs typeface="Courier New" panose="02070309020205020404" pitchFamily="49" charset="0"/>
              </a:rPr>
              <a:t>ASCII (' '),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ourier New" panose="02070309020205020404" pitchFamily="49" charset="0"/>
              </a:rPr>
              <a:t>string " "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BA2E1-77A7-C548-B31B-E995C2853466}"/>
              </a:ext>
            </a:extLst>
          </p:cNvPr>
          <p:cNvSpPr/>
          <p:nvPr/>
        </p:nvSpPr>
        <p:spPr bwMode="auto">
          <a:xfrm>
            <a:off x="2112591" y="4554767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686736" y="1395982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11883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97779"/>
              </p:ext>
            </p:extLst>
          </p:nvPr>
        </p:nvGraphicFramePr>
        <p:xfrm>
          <a:off x="1500711" y="1472463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68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6826"/>
          </a:xfrm>
        </p:spPr>
        <p:txBody>
          <a:bodyPr/>
          <a:lstStyle/>
          <a:p>
            <a:r>
              <a:rPr lang="en-US" dirty="0"/>
              <a:t>Memory Segment Data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0693" y="790664"/>
            <a:ext cx="7290119" cy="57934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b="1" dirty="0">
                <a:solidFill>
                  <a:srgbClr val="7030A0"/>
                </a:solidFill>
              </a:rPr>
              <a:t>Word</a:t>
            </a:r>
            <a:r>
              <a:rPr lang="en-US" sz="2200" dirty="0"/>
              <a:t> is the </a:t>
            </a:r>
            <a:r>
              <a:rPr lang="en-US" sz="2200" dirty="0">
                <a:solidFill>
                  <a:srgbClr val="F37440"/>
                </a:solidFill>
              </a:rPr>
              <a:t>number of bytes </a:t>
            </a:r>
            <a:r>
              <a:rPr lang="en-US" sz="2200" dirty="0"/>
              <a:t>necessary to store an </a:t>
            </a:r>
            <a:r>
              <a:rPr lang="en-US" sz="2200" dirty="0">
                <a:solidFill>
                  <a:srgbClr val="2C895B"/>
                </a:solidFill>
              </a:rPr>
              <a:t>address (32-bits on Pi-cluster) </a:t>
            </a:r>
            <a:r>
              <a:rPr lang="en-US" sz="2200" dirty="0"/>
              <a:t>– </a:t>
            </a:r>
            <a:r>
              <a:rPr lang="en-US" sz="2200" dirty="0">
                <a:solidFill>
                  <a:srgbClr val="FF0000"/>
                </a:solidFill>
              </a:rPr>
              <a:t>hardware defined</a:t>
            </a:r>
            <a:endParaRPr lang="en-US" sz="2200" b="1" dirty="0">
              <a:solidFill>
                <a:srgbClr val="FF000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37440"/>
                </a:solidFill>
              </a:rPr>
              <a:t>address</a:t>
            </a:r>
            <a:r>
              <a:rPr lang="en-US" sz="2200" dirty="0"/>
              <a:t> of </a:t>
            </a:r>
            <a:r>
              <a:rPr lang="en-US" sz="2200" i="1" dirty="0">
                <a:solidFill>
                  <a:srgbClr val="C00000"/>
                </a:solidFill>
              </a:rPr>
              <a:t>any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i="1" dirty="0">
                <a:solidFill>
                  <a:srgbClr val="C00000"/>
                </a:solidFill>
              </a:rPr>
              <a:t>sized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unit of memory </a:t>
            </a:r>
            <a:r>
              <a:rPr lang="en-US" sz="2200" dirty="0"/>
              <a:t>is always the </a:t>
            </a:r>
            <a:r>
              <a:rPr lang="en-US" sz="2200" dirty="0">
                <a:solidFill>
                  <a:srgbClr val="0070C0"/>
                </a:solidFill>
              </a:rPr>
              <a:t>address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b="1" dirty="0">
                <a:solidFill>
                  <a:srgbClr val="0070C0"/>
                </a:solidFill>
              </a:rPr>
              <a:t>first byte</a:t>
            </a:r>
            <a:endParaRPr lang="en-US" sz="2200" b="1" baseline="-25000" dirty="0">
              <a:solidFill>
                <a:srgbClr val="0070C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Hardware often requires Variables to be </a:t>
            </a:r>
            <a:r>
              <a:rPr lang="en-US" sz="2200" i="1" dirty="0">
                <a:solidFill>
                  <a:schemeClr val="accent5"/>
                </a:solidFill>
              </a:rPr>
              <a:t>"aligned" </a:t>
            </a:r>
            <a:r>
              <a:rPr lang="en-US" sz="2200" dirty="0"/>
              <a:t>to specific starting addresses based on type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(1 byte)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can start at any address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 (2 bytes) </a:t>
            </a:r>
            <a:r>
              <a:rPr lang="en-US" sz="2200" dirty="0">
                <a:solidFill>
                  <a:schemeClr val="tx2"/>
                </a:solidFill>
              </a:rPr>
              <a:t>can start only at addresses ending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b..00 or b..10 (.align 1)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bit</a:t>
            </a:r>
            <a:r>
              <a:rPr lang="en-US" sz="2200" dirty="0">
                <a:solidFill>
                  <a:schemeClr val="accent5"/>
                </a:solidFill>
              </a:rPr>
              <a:t> must be 0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(4 bytes) </a:t>
            </a:r>
            <a:r>
              <a:rPr lang="en-US" sz="2200" dirty="0">
                <a:solidFill>
                  <a:schemeClr val="tx2"/>
                </a:solidFill>
              </a:rPr>
              <a:t>can start only at address ending in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0b..00  (.align 2)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two bits </a:t>
            </a:r>
            <a:r>
              <a:rPr lang="en-US" sz="2200" dirty="0">
                <a:solidFill>
                  <a:schemeClr val="accent5"/>
                </a:solidFill>
              </a:rPr>
              <a:t>must be 0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83BE0E-FF3B-0C4E-B96D-2513E8ACEB58}"/>
              </a:ext>
            </a:extLst>
          </p:cNvPr>
          <p:cNvGrpSpPr/>
          <p:nvPr/>
        </p:nvGrpSpPr>
        <p:grpSpPr>
          <a:xfrm>
            <a:off x="7782486" y="544867"/>
            <a:ext cx="1091967" cy="5870865"/>
            <a:chOff x="9152482" y="537719"/>
            <a:chExt cx="1091967" cy="5870865"/>
          </a:xfrm>
        </p:grpSpPr>
        <p:grpSp>
          <p:nvGrpSpPr>
            <p:cNvPr id="20" name="Group 31">
              <a:extLst>
                <a:ext uri="{FF2B5EF4-FFF2-40B4-BE49-F238E27FC236}">
                  <a16:creationId xmlns:a16="http://schemas.microsoft.com/office/drawing/2014/main" id="{EE9E636E-B3EE-A545-A999-9B9956F5C346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76800"/>
              <a:chOff x="3792" y="768"/>
              <a:chExt cx="240" cy="3072"/>
            </a:xfrm>
          </p:grpSpPr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EE455D4D-F42E-EF41-87DC-D3CC1A82E4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DAE69A20-B09E-E442-A91F-E6AA3B6AF2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358D5470-1ED4-0A48-816E-0BE8D52FB6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1BB5C5F8-F01B-B64C-A9CE-33A0BC146D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25" name="Text Box 36">
              <a:extLst>
                <a:ext uri="{FF2B5EF4-FFF2-40B4-BE49-F238E27FC236}">
                  <a16:creationId xmlns:a16="http://schemas.microsoft.com/office/drawing/2014/main" id="{F1EB100F-CC1B-2342-8DE4-96F85DC95A6F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152482" y="537719"/>
              <a:ext cx="1091967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 bytes)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63">
              <a:extLst>
                <a:ext uri="{FF2B5EF4-FFF2-40B4-BE49-F238E27FC236}">
                  <a16:creationId xmlns:a16="http://schemas.microsoft.com/office/drawing/2014/main" id="{EE553DBE-5CFC-8A4C-8CAF-1E7CD7AEFC93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79672156-6AAD-D547-9E10-AE7E32BD34F2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6" name="Rectangle 65">
              <a:extLst>
                <a:ext uri="{FF2B5EF4-FFF2-40B4-BE49-F238E27FC236}">
                  <a16:creationId xmlns:a16="http://schemas.microsoft.com/office/drawing/2014/main" id="{6F24F4C6-B741-A447-9C1C-593589E47B67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0170AB2E-89AA-1041-B330-3022B2441E7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38" name="Group 80">
            <a:extLst>
              <a:ext uri="{FF2B5EF4-FFF2-40B4-BE49-F238E27FC236}">
                <a16:creationId xmlns:a16="http://schemas.microsoft.com/office/drawing/2014/main" id="{25092A57-AC2D-644A-A9F2-F1638B9F5E2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062420" y="2520688"/>
            <a:ext cx="495300" cy="3832226"/>
            <a:chOff x="3120" y="1392"/>
            <a:chExt cx="312" cy="2414"/>
          </a:xfrm>
        </p:grpSpPr>
        <p:sp>
          <p:nvSpPr>
            <p:cNvPr id="39" name="Rectangle 74">
              <a:extLst>
                <a:ext uri="{FF2B5EF4-FFF2-40B4-BE49-F238E27FC236}">
                  <a16:creationId xmlns:a16="http://schemas.microsoft.com/office/drawing/2014/main" id="{D36D4BC0-481A-8549-9AC5-695F55482922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E5BC1B97-5E8A-B746-A131-38A86C6D5FD1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20" y="2160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1" name="Rectangle 76">
              <a:extLst>
                <a:ext uri="{FF2B5EF4-FFF2-40B4-BE49-F238E27FC236}">
                  <a16:creationId xmlns:a16="http://schemas.microsoft.com/office/drawing/2014/main" id="{7979580B-8F76-264C-8AEA-AC0FA7D03CD5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44" y="293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2" name="Rectangle 77">
              <a:extLst>
                <a:ext uri="{FF2B5EF4-FFF2-40B4-BE49-F238E27FC236}">
                  <a16:creationId xmlns:a16="http://schemas.microsoft.com/office/drawing/2014/main" id="{AB4BFD14-DF46-C945-A1B3-FF9E435312B0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42D727-DC8B-C149-806C-22F2C9AE592C}"/>
              </a:ext>
            </a:extLst>
          </p:cNvPr>
          <p:cNvGrpSpPr/>
          <p:nvPr/>
        </p:nvGrpSpPr>
        <p:grpSpPr>
          <a:xfrm>
            <a:off x="9802663" y="559019"/>
            <a:ext cx="1940181" cy="5911696"/>
            <a:chOff x="10353814" y="329001"/>
            <a:chExt cx="1940181" cy="59116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9253D2D-9A7B-C442-8703-EB281E5CE7C5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CF9DD959-24DA-AC43-A52E-F076177B15D9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4D1C78E-F229-BC4A-8B64-E5D1AC4C09AC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10EDB35-8C80-F244-9C56-FCD421E48786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234B840-318B-D64F-86F9-BC6AA3386ED6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1D9A7D5-FFC6-8147-96B4-ADF5992196A4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1969BA3-3CD2-F74B-B6A1-82F5B0DDA66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43CB5F54-95AF-4646-BC7F-9B0E5B01C88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CC523EA-CCA6-B64E-9EF0-14237E347530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5D5070D7-80CC-6648-BE55-2AB1586653DA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1614D03C-8F63-0943-85D1-0CB5569CE1AF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46816CD2-0734-2443-A861-BBCCCA1DA2A7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6" name="Text Box 37">
              <a:extLst>
                <a:ext uri="{FF2B5EF4-FFF2-40B4-BE49-F238E27FC236}">
                  <a16:creationId xmlns:a16="http://schemas.microsoft.com/office/drawing/2014/main" id="{44AEBB82-CB97-E34F-86DB-F69B7113A3A6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353814" y="329001"/>
              <a:ext cx="995016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6A07458A-DF9A-A341-B833-23A158C0350A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76BF7741-8D60-5A4B-8B1C-136F60E27A8C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6692A82C-E7D3-C742-8EA1-5465B0B86CD3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30" name="Rectangle 45">
              <a:extLst>
                <a:ext uri="{FF2B5EF4-FFF2-40B4-BE49-F238E27FC236}">
                  <a16:creationId xmlns:a16="http://schemas.microsoft.com/office/drawing/2014/main" id="{656847F2-4671-9E44-BB5D-FAD611AAFE18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BE5DE579-AF3E-6C47-A27D-857086AED6D2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4D59F8E6-0A26-BB49-A6EA-9167BC499836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CE624F85-D4F8-B44A-B5F2-B270D43EF5EA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576793E1-05B5-9644-9BA7-6611FB959091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B50E00FD-9B14-3F4F-95B6-7C5CE4A01C96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5DE8F6DC-896D-A94E-AC96-A71A7C5C6469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b..01001</a:t>
              </a:r>
            </a:p>
          </p:txBody>
        </p:sp>
        <p:sp>
          <p:nvSpPr>
            <p:cNvPr id="52" name="Rectangle 20">
              <a:extLst>
                <a:ext uri="{FF2B5EF4-FFF2-40B4-BE49-F238E27FC236}">
                  <a16:creationId xmlns:a16="http://schemas.microsoft.com/office/drawing/2014/main" id="{1A6F0BDC-2F7D-B242-887A-E7AD2D7D5549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b..01010</a:t>
              </a:r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014451AE-EF05-A945-8CF9-1D8142A9F094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b..01011</a:t>
              </a:r>
            </a:p>
          </p:txBody>
        </p:sp>
        <p:sp>
          <p:nvSpPr>
            <p:cNvPr id="54" name="Rectangle 22">
              <a:extLst>
                <a:ext uri="{FF2B5EF4-FFF2-40B4-BE49-F238E27FC236}">
                  <a16:creationId xmlns:a16="http://schemas.microsoft.com/office/drawing/2014/main" id="{4DF88007-34F7-8347-AA59-941070195B61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b..01100</a:t>
              </a:r>
            </a:p>
          </p:txBody>
        </p: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AEE0B801-811D-E345-B9C2-C4B9AE7C7E64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b..01101</a:t>
              </a: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DE00E766-E8F7-9744-833D-5C044DAE8A52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b..01110</a:t>
              </a:r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77432D7-74EA-144A-88ED-9A5DCEB6A470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b..01111</a:t>
              </a:r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EEBC2E66-2434-134D-AE80-6C3944266185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b..10000</a:t>
              </a:r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63BF9D6E-38A7-A441-BFE6-07D4BB2FC6E6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b..10001</a:t>
              </a:r>
            </a:p>
          </p:txBody>
        </p:sp>
        <p:sp>
          <p:nvSpPr>
            <p:cNvPr id="60" name="Rectangle 44">
              <a:extLst>
                <a:ext uri="{FF2B5EF4-FFF2-40B4-BE49-F238E27FC236}">
                  <a16:creationId xmlns:a16="http://schemas.microsoft.com/office/drawing/2014/main" id="{984C1761-F767-B647-830D-7B62C8CF2CD7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b..10010</a:t>
              </a:r>
            </a:p>
          </p:txBody>
        </p:sp>
        <p:sp>
          <p:nvSpPr>
            <p:cNvPr id="61" name="Rectangle 46">
              <a:extLst>
                <a:ext uri="{FF2B5EF4-FFF2-40B4-BE49-F238E27FC236}">
                  <a16:creationId xmlns:a16="http://schemas.microsoft.com/office/drawing/2014/main" id="{EEC0F3ED-5B88-5C48-AE3C-FA96E386B8A1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b..10011</a:t>
              </a:r>
            </a:p>
          </p:txBody>
        </p:sp>
        <p:sp>
          <p:nvSpPr>
            <p:cNvPr id="62" name="Text Box 36">
              <a:extLst>
                <a:ext uri="{FF2B5EF4-FFF2-40B4-BE49-F238E27FC236}">
                  <a16:creationId xmlns:a16="http://schemas.microsoft.com/office/drawing/2014/main" id="{040DC150-24B9-5A4B-8FBC-F87BE1A07FDD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93720" y="660685"/>
              <a:ext cx="1000275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(binary)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24DC6A6-AC3E-C047-A1FC-9CF48B21C6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EDB5DA-E946-894B-BF45-8AFA51FE9338}"/>
              </a:ext>
            </a:extLst>
          </p:cNvPr>
          <p:cNvGrpSpPr/>
          <p:nvPr/>
        </p:nvGrpSpPr>
        <p:grpSpPr>
          <a:xfrm>
            <a:off x="8748607" y="572671"/>
            <a:ext cx="1096005" cy="5920399"/>
            <a:chOff x="9299758" y="534250"/>
            <a:chExt cx="1096005" cy="5920399"/>
          </a:xfrm>
        </p:grpSpPr>
        <p:sp>
          <p:nvSpPr>
            <p:cNvPr id="93" name="Rectangle 32">
              <a:extLst>
                <a:ext uri="{FF2B5EF4-FFF2-40B4-BE49-F238E27FC236}">
                  <a16:creationId xmlns:a16="http://schemas.microsoft.com/office/drawing/2014/main" id="{0C0A0195-6595-D740-BB0D-77424A285D2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4" name="Rectangle 32">
              <a:extLst>
                <a:ext uri="{FF2B5EF4-FFF2-40B4-BE49-F238E27FC236}">
                  <a16:creationId xmlns:a16="http://schemas.microsoft.com/office/drawing/2014/main" id="{980B81AF-3B30-6149-9306-B09EA25C4A09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5" name="Rectangle 32">
              <a:extLst>
                <a:ext uri="{FF2B5EF4-FFF2-40B4-BE49-F238E27FC236}">
                  <a16:creationId xmlns:a16="http://schemas.microsoft.com/office/drawing/2014/main" id="{34F956EA-C041-5E44-BF6A-9A36A7945C88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C0A98B39-92A6-804F-BC7E-36E8EFEFA439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7" name="Rectangle 32">
              <a:extLst>
                <a:ext uri="{FF2B5EF4-FFF2-40B4-BE49-F238E27FC236}">
                  <a16:creationId xmlns:a16="http://schemas.microsoft.com/office/drawing/2014/main" id="{03142F4C-D88E-C144-B93A-68B828C15AC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8" name="Rectangle 32">
              <a:extLst>
                <a:ext uri="{FF2B5EF4-FFF2-40B4-BE49-F238E27FC236}">
                  <a16:creationId xmlns:a16="http://schemas.microsoft.com/office/drawing/2014/main" id="{7FB21F56-BE23-1A4B-9ABD-9EEA285C3AB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9" name="Rectangle 32">
              <a:extLst>
                <a:ext uri="{FF2B5EF4-FFF2-40B4-BE49-F238E27FC236}">
                  <a16:creationId xmlns:a16="http://schemas.microsoft.com/office/drawing/2014/main" id="{99D6366D-6BC2-6B48-AD1E-BD73559D64C5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0" name="Rectangle 32">
              <a:extLst>
                <a:ext uri="{FF2B5EF4-FFF2-40B4-BE49-F238E27FC236}">
                  <a16:creationId xmlns:a16="http://schemas.microsoft.com/office/drawing/2014/main" id="{7F1D1FE9-53BA-AD4F-8C8F-22D442A5F7A1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7" name="Text Box 36">
              <a:extLst>
                <a:ext uri="{FF2B5EF4-FFF2-40B4-BE49-F238E27FC236}">
                  <a16:creationId xmlns:a16="http://schemas.microsoft.com/office/drawing/2014/main" id="{EEE307E5-F093-7B46-9B8B-364689BB349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299758" y="534250"/>
              <a:ext cx="1096005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 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 Bytes)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1C71FCB9-A82C-BF4A-9E86-C5DA04AC808A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37116164-033A-D34B-B053-56130B998122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2" name="Rectangle 65">
              <a:extLst>
                <a:ext uri="{FF2B5EF4-FFF2-40B4-BE49-F238E27FC236}">
                  <a16:creationId xmlns:a16="http://schemas.microsoft.com/office/drawing/2014/main" id="{C6619234-621E-7743-B45C-93673A0F72E7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F12AA132-DB43-0D4A-9FD1-F1696524271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A576167-86F7-FE44-90A9-0648E860B33C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E2534BBE-31E2-E149-AF93-1BAF1C886A83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3FB60D1A-0C0B-DD4F-8B65-0512794DBB9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A5155E3A-AD59-1941-BB6A-8288F52382EC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8F0055-4BA4-C24B-98C6-A165DDF902AE}"/>
              </a:ext>
            </a:extLst>
          </p:cNvPr>
          <p:cNvGrpSpPr/>
          <p:nvPr/>
        </p:nvGrpSpPr>
        <p:grpSpPr>
          <a:xfrm>
            <a:off x="9148442" y="1935140"/>
            <a:ext cx="457200" cy="4471000"/>
            <a:chOff x="8356556" y="1899366"/>
            <a:chExt cx="457200" cy="4471000"/>
          </a:xfrm>
        </p:grpSpPr>
        <p:sp>
          <p:nvSpPr>
            <p:cNvPr id="89" name="Rectangle 74">
              <a:extLst>
                <a:ext uri="{FF2B5EF4-FFF2-40B4-BE49-F238E27FC236}">
                  <a16:creationId xmlns:a16="http://schemas.microsoft.com/office/drawing/2014/main" id="{BEC21544-9B6A-274D-B9F0-2DC87EABB2F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b.00</a:t>
              </a:r>
            </a:p>
          </p:txBody>
        </p:sp>
        <p:sp>
          <p:nvSpPr>
            <p:cNvPr id="90" name="Rectangle 75">
              <a:extLst>
                <a:ext uri="{FF2B5EF4-FFF2-40B4-BE49-F238E27FC236}">
                  <a16:creationId xmlns:a16="http://schemas.microsoft.com/office/drawing/2014/main" id="{D7532966-F923-D74B-8CA7-7C3C5F58ED2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2" name="Rectangle 77">
              <a:extLst>
                <a:ext uri="{FF2B5EF4-FFF2-40B4-BE49-F238E27FC236}">
                  <a16:creationId xmlns:a16="http://schemas.microsoft.com/office/drawing/2014/main" id="{E4D9B6DB-6A08-DD4B-BDD7-A147CEEE915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1" name="Rectangle 76">
              <a:extLst>
                <a:ext uri="{FF2B5EF4-FFF2-40B4-BE49-F238E27FC236}">
                  <a16:creationId xmlns:a16="http://schemas.microsoft.com/office/drawing/2014/main" id="{FF211B91-35F0-8C4C-BA08-F96FEA810362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105" name="Rectangle 74">
              <a:extLst>
                <a:ext uri="{FF2B5EF4-FFF2-40B4-BE49-F238E27FC236}">
                  <a16:creationId xmlns:a16="http://schemas.microsoft.com/office/drawing/2014/main" id="{C204C3BD-59A5-3548-91A2-2C497D19D89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6" name="Rectangle 74">
              <a:extLst>
                <a:ext uri="{FF2B5EF4-FFF2-40B4-BE49-F238E27FC236}">
                  <a16:creationId xmlns:a16="http://schemas.microsoft.com/office/drawing/2014/main" id="{583B9922-1A98-2247-A17E-524241DE9044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7" name="Rectangle 74">
              <a:extLst>
                <a:ext uri="{FF2B5EF4-FFF2-40B4-BE49-F238E27FC236}">
                  <a16:creationId xmlns:a16="http://schemas.microsoft.com/office/drawing/2014/main" id="{75B32C23-E63A-5648-9D2C-862E4F3BD45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55EB6B77-A462-414E-A581-4FDE230BFD4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1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217025729"/>
              </p:ext>
            </p:extLst>
          </p:nvPr>
        </p:nvGraphicFramePr>
        <p:xfrm>
          <a:off x="79571" y="558350"/>
          <a:ext cx="12001836" cy="37592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396592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9529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103907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3144412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4167396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{’A’,’B’,’C’,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’A’,’B’,0x42,0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</a:p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strings '\0' 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2E7D4-AD18-6E23-4F89-9AFDDFA29755}"/>
              </a:ext>
            </a:extLst>
          </p:cNvPr>
          <p:cNvSpPr/>
          <p:nvPr/>
        </p:nvSpPr>
        <p:spPr bwMode="auto">
          <a:xfrm>
            <a:off x="31167" y="4858729"/>
            <a:ext cx="6626808" cy="123515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num;             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&amp;num;     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*lit = "456";  // 4bytes, "456" string literal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 "123"; // 4 bytes –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927F3-CD25-E8C5-EF52-F77DC70009F8}"/>
              </a:ext>
            </a:extLst>
          </p:cNvPr>
          <p:cNvGrpSpPr/>
          <p:nvPr/>
        </p:nvGrpSpPr>
        <p:grpSpPr>
          <a:xfrm>
            <a:off x="6657975" y="4352000"/>
            <a:ext cx="4122614" cy="2375297"/>
            <a:chOff x="5412004" y="4415341"/>
            <a:chExt cx="4122614" cy="237529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5DFD6F5-5B05-54F8-5C1A-588DB3532D73}"/>
                </a:ext>
              </a:extLst>
            </p:cNvPr>
            <p:cNvSpPr/>
            <p:nvPr/>
          </p:nvSpPr>
          <p:spPr bwMode="auto">
            <a:xfrm>
              <a:off x="5942946" y="4415341"/>
              <a:ext cx="3591672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bss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0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lit: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msg:       .string "123"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.section 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.string "456"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14C00D19-7BA9-7678-7EDB-30D0B2806740}"/>
                </a:ext>
              </a:extLst>
            </p:cNvPr>
            <p:cNvSpPr/>
            <p:nvPr/>
          </p:nvSpPr>
          <p:spPr>
            <a:xfrm>
              <a:off x="5412004" y="5401428"/>
              <a:ext cx="530942" cy="4031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8F0DA1-9D19-F062-11A7-E2266DF37087}"/>
              </a:ext>
            </a:extLst>
          </p:cNvPr>
          <p:cNvGrpSpPr/>
          <p:nvPr/>
        </p:nvGrpSpPr>
        <p:grpSpPr>
          <a:xfrm>
            <a:off x="9839325" y="5153140"/>
            <a:ext cx="2238494" cy="646331"/>
            <a:chOff x="9839325" y="5153140"/>
            <a:chExt cx="2238494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5F84FF-9666-7EAF-A407-3FA77EF42B77}"/>
                </a:ext>
              </a:extLst>
            </p:cNvPr>
            <p:cNvSpPr txBox="1"/>
            <p:nvPr/>
          </p:nvSpPr>
          <p:spPr>
            <a:xfrm>
              <a:off x="10783533" y="5153140"/>
              <a:ext cx="129428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initializes a pointer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FDB074E-754A-A08E-A637-35E3AABC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9325" y="5267325"/>
              <a:ext cx="941264" cy="6804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2C06A8-CF88-AA41-787A-5C4299973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9350" y="5476305"/>
              <a:ext cx="735621" cy="1910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2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367-06C8-7446-B585-CA25A26B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2" y="0"/>
            <a:ext cx="10515600" cy="523188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Array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4A45-A412-C94C-A87A-1B8A946588E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53762" y="4295828"/>
            <a:ext cx="7805061" cy="24110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/>
              <a:t>Allocates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bytes, each of which contain the value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</a:p>
          <a:p>
            <a:r>
              <a:rPr lang="en-US" sz="2000" dirty="0"/>
              <a:t>Both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absolute expressions</a:t>
            </a:r>
          </a:p>
          <a:p>
            <a:r>
              <a:rPr lang="en-US" sz="2000" dirty="0"/>
              <a:t>If the comma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</a:t>
            </a:r>
            <a:r>
              <a:rPr lang="en-US" sz="2000" b="1" dirty="0"/>
              <a:t>omitted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2C895B"/>
                </a:solidFill>
              </a:rPr>
              <a:t>assumed to be </a:t>
            </a:r>
            <a:r>
              <a:rPr lang="en-US" sz="2000" b="1" dirty="0">
                <a:solidFill>
                  <a:srgbClr val="F37440"/>
                </a:solidFill>
              </a:rPr>
              <a:t>zero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section: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Must be used </a:t>
            </a:r>
            <a:r>
              <a:rPr lang="en-US" sz="2000" b="1" dirty="0">
                <a:solidFill>
                  <a:schemeClr val="accent3"/>
                </a:solidFill>
              </a:rPr>
              <a:t>without a specified fill</a:t>
            </a:r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F754EC-FC45-3B45-A4DC-25BF48870883}"/>
              </a:ext>
            </a:extLst>
          </p:cNvPr>
          <p:cNvSpPr/>
          <p:nvPr/>
        </p:nvSpPr>
        <p:spPr bwMode="auto">
          <a:xfrm>
            <a:off x="1317830" y="1140483"/>
            <a:ext cx="955633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C:	 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[100];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int array[] = {1, 2, 3, 4, 5};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char buffer[100];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convert 100 to 400 bytes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array: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.word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1, 2, 3, 4, 5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one_buf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.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100, 1	// 100 bytes each byte filled with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C9DEF-6549-DC4A-B2AC-8D61BD409F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951E6-542B-64D4-00BC-EA7BC7F1A86A}"/>
              </a:ext>
            </a:extLst>
          </p:cNvPr>
          <p:cNvSpPr/>
          <p:nvPr/>
        </p:nvSpPr>
        <p:spPr bwMode="auto">
          <a:xfrm>
            <a:off x="2276257" y="606684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</p:spTree>
    <p:extLst>
      <p:ext uri="{BB962C8B-B14F-4D97-AF65-F5344CB8AC3E}">
        <p14:creationId xmlns:p14="http://schemas.microsoft.com/office/powerpoint/2010/main" val="13966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86237" y="339411"/>
            <a:ext cx="4660285" cy="7179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Accessing </a:t>
            </a:r>
            <a:r>
              <a:rPr lang="en-US" sz="1800" b="1" dirty="0">
                <a:solidFill>
                  <a:srgbClr val="FF0000"/>
                </a:solidFill>
                <a:cs typeface="Courier New" panose="02070309020205020404" pitchFamily="49" charset="0"/>
              </a:rPr>
              <a:t>address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cs typeface="Courier New" panose="02070309020205020404" pitchFamily="49" charset="0"/>
              </a:rPr>
              <a:t>aligned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cs typeface="Courier New" panose="02070309020205020404" pitchFamily="49" charset="0"/>
              </a:rPr>
              <a:t>memory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based on data type</a:t>
            </a:r>
            <a:r>
              <a:rPr lang="en-US" sz="1800" dirty="0">
                <a:cs typeface="Courier New" panose="02070309020205020404" pitchFamily="49" charset="0"/>
              </a:rPr>
              <a:t> has 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the best performance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7608775" cy="394111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/>
              <a:t> Variable Alignment: Using  .align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6021737" y="118786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4641139" y="1122204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2200462" y="970372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658164" y="6072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4638622" y="7528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5796235" y="81852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0" name="Table 8">
            <a:extLst>
              <a:ext uri="{FF2B5EF4-FFF2-40B4-BE49-F238E27FC236}">
                <a16:creationId xmlns:a16="http://schemas.microsoft.com/office/drawing/2014/main" id="{4EA9A35B-60B4-304B-8EE4-2FD9007BA36F}"/>
              </a:ext>
            </a:extLst>
          </p:cNvPr>
          <p:cNvGraphicFramePr>
            <a:graphicFrameLocks/>
          </p:cNvGraphicFramePr>
          <p:nvPr/>
        </p:nvGraphicFramePr>
        <p:xfrm>
          <a:off x="591453" y="1768360"/>
          <a:ext cx="8129362" cy="2011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911728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3864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224595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87812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ends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ctr"/>
                      <a:endParaRPr lang="en-US" b="0" i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  <a:p>
                      <a:pPr algn="ctr"/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798AB6-7C41-73C6-A59E-E01A607FF211}"/>
              </a:ext>
            </a:extLst>
          </p:cNvPr>
          <p:cNvGrpSpPr/>
          <p:nvPr/>
        </p:nvGrpSpPr>
        <p:grpSpPr>
          <a:xfrm>
            <a:off x="9418930" y="1088190"/>
            <a:ext cx="747769" cy="5540375"/>
            <a:chOff x="9282738" y="868209"/>
            <a:chExt cx="747769" cy="5540375"/>
          </a:xfrm>
        </p:grpSpPr>
        <p:grpSp>
          <p:nvGrpSpPr>
            <p:cNvPr id="130" name="Group 31">
              <a:extLst>
                <a:ext uri="{FF2B5EF4-FFF2-40B4-BE49-F238E27FC236}">
                  <a16:creationId xmlns:a16="http://schemas.microsoft.com/office/drawing/2014/main" id="{4C8AEC5E-7E32-F93F-B235-002C7B05CF05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40288"/>
              <a:chOff x="3792" y="768"/>
              <a:chExt cx="240" cy="3049"/>
            </a:xfrm>
          </p:grpSpPr>
          <p:sp>
            <p:nvSpPr>
              <p:cNvPr id="144" name="Rectangle 32">
                <a:extLst>
                  <a:ext uri="{FF2B5EF4-FFF2-40B4-BE49-F238E27FC236}">
                    <a16:creationId xmlns:a16="http://schemas.microsoft.com/office/drawing/2014/main" id="{A2814E09-7A90-BEBA-7D05-1F6E9C3D57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5" name="Rectangle 33">
                <a:extLst>
                  <a:ext uri="{FF2B5EF4-FFF2-40B4-BE49-F238E27FC236}">
                    <a16:creationId xmlns:a16="http://schemas.microsoft.com/office/drawing/2014/main" id="{66E538D0-4FC4-691F-98FF-BAD6A61117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6" name="Rectangle 34">
                <a:extLst>
                  <a:ext uri="{FF2B5EF4-FFF2-40B4-BE49-F238E27FC236}">
                    <a16:creationId xmlns:a16="http://schemas.microsoft.com/office/drawing/2014/main" id="{8D0A5CC7-865A-16D6-5D92-E754FDE865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7" name="Rectangle 35">
                <a:extLst>
                  <a:ext uri="{FF2B5EF4-FFF2-40B4-BE49-F238E27FC236}">
                    <a16:creationId xmlns:a16="http://schemas.microsoft.com/office/drawing/2014/main" id="{490BAD06-6E32-F1E2-F8E9-E1573AC4D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4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131" name="Text Box 36">
              <a:extLst>
                <a:ext uri="{FF2B5EF4-FFF2-40B4-BE49-F238E27FC236}">
                  <a16:creationId xmlns:a16="http://schemas.microsoft.com/office/drawing/2014/main" id="{60ABA258-5AA2-033F-04B8-8B30EC17235B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282738" y="868209"/>
              <a:ext cx="747769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Rectangle 63">
              <a:extLst>
                <a:ext uri="{FF2B5EF4-FFF2-40B4-BE49-F238E27FC236}">
                  <a16:creationId xmlns:a16="http://schemas.microsoft.com/office/drawing/2014/main" id="{162834CC-E94E-7818-51FB-ADBDDAE225BB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1" name="Rectangle 64">
              <a:extLst>
                <a:ext uri="{FF2B5EF4-FFF2-40B4-BE49-F238E27FC236}">
                  <a16:creationId xmlns:a16="http://schemas.microsoft.com/office/drawing/2014/main" id="{C6E764DD-E663-19A6-1DA0-D2C94C731168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2" name="Rectangle 65">
              <a:extLst>
                <a:ext uri="{FF2B5EF4-FFF2-40B4-BE49-F238E27FC236}">
                  <a16:creationId xmlns:a16="http://schemas.microsoft.com/office/drawing/2014/main" id="{C63243E1-0A87-B533-E5D9-920082085228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B1F71863-3BB9-AEF8-2933-5C16125BB49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148" name="Group 80">
            <a:extLst>
              <a:ext uri="{FF2B5EF4-FFF2-40B4-BE49-F238E27FC236}">
                <a16:creationId xmlns:a16="http://schemas.microsoft.com/office/drawing/2014/main" id="{A4BDA61E-4180-B481-A232-AFA1325EBBF5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9568608" y="2733521"/>
            <a:ext cx="514350" cy="3832226"/>
            <a:chOff x="3120" y="1392"/>
            <a:chExt cx="324" cy="2414"/>
          </a:xfrm>
        </p:grpSpPr>
        <p:sp>
          <p:nvSpPr>
            <p:cNvPr id="149" name="Rectangle 74">
              <a:extLst>
                <a:ext uri="{FF2B5EF4-FFF2-40B4-BE49-F238E27FC236}">
                  <a16:creationId xmlns:a16="http://schemas.microsoft.com/office/drawing/2014/main" id="{56A6EA0B-1DE9-1631-02EB-58BE4BC1FA06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150" name="Rectangle 75">
              <a:extLst>
                <a:ext uri="{FF2B5EF4-FFF2-40B4-BE49-F238E27FC236}">
                  <a16:creationId xmlns:a16="http://schemas.microsoft.com/office/drawing/2014/main" id="{F68E241E-BAB7-DA2C-CBF0-C17C205FDAA6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56" y="2129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151" name="Rectangle 76">
              <a:extLst>
                <a:ext uri="{FF2B5EF4-FFF2-40B4-BE49-F238E27FC236}">
                  <a16:creationId xmlns:a16="http://schemas.microsoft.com/office/drawing/2014/main" id="{6744EC8B-2917-58CD-BE20-F14CBD4F15D2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20" y="2928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152" name="Rectangle 77">
              <a:extLst>
                <a:ext uri="{FF2B5EF4-FFF2-40B4-BE49-F238E27FC236}">
                  <a16:creationId xmlns:a16="http://schemas.microsoft.com/office/drawing/2014/main" id="{E6BAFE07-437B-CCE2-316C-8F291A480E96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746533C-0C70-9527-3A53-7B20D422C2F8}"/>
              </a:ext>
            </a:extLst>
          </p:cNvPr>
          <p:cNvGrpSpPr/>
          <p:nvPr/>
        </p:nvGrpSpPr>
        <p:grpSpPr>
          <a:xfrm>
            <a:off x="10721481" y="1019052"/>
            <a:ext cx="1397312" cy="5640063"/>
            <a:chOff x="10543424" y="600634"/>
            <a:chExt cx="1397312" cy="5640063"/>
          </a:xfrm>
        </p:grpSpPr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E03A79A5-DCA8-3D7F-410B-925CE6640438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22544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5" name="Rectangle 3">
              <a:extLst>
                <a:ext uri="{FF2B5EF4-FFF2-40B4-BE49-F238E27FC236}">
                  <a16:creationId xmlns:a16="http://schemas.microsoft.com/office/drawing/2014/main" id="{6051F292-55AA-A772-C1A9-3F3188F5DDD8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6" name="Rectangle 4">
              <a:extLst>
                <a:ext uri="{FF2B5EF4-FFF2-40B4-BE49-F238E27FC236}">
                  <a16:creationId xmlns:a16="http://schemas.microsoft.com/office/drawing/2014/main" id="{B0F55640-6EF3-96F3-7AEC-50D29682E480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7" name="Rectangle 5">
              <a:extLst>
                <a:ext uri="{FF2B5EF4-FFF2-40B4-BE49-F238E27FC236}">
                  <a16:creationId xmlns:a16="http://schemas.microsoft.com/office/drawing/2014/main" id="{626137A5-B0C1-5F1E-8691-6BDDFC1A838B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8" name="Rectangle 6">
              <a:extLst>
                <a:ext uri="{FF2B5EF4-FFF2-40B4-BE49-F238E27FC236}">
                  <a16:creationId xmlns:a16="http://schemas.microsoft.com/office/drawing/2014/main" id="{F5CF2C4F-8128-92A5-1521-7094F4CF841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9" name="Rectangle 7">
              <a:extLst>
                <a:ext uri="{FF2B5EF4-FFF2-40B4-BE49-F238E27FC236}">
                  <a16:creationId xmlns:a16="http://schemas.microsoft.com/office/drawing/2014/main" id="{3D095C64-7A4F-523C-3A04-15BEF5B99755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0" name="Rectangle 8">
              <a:extLst>
                <a:ext uri="{FF2B5EF4-FFF2-40B4-BE49-F238E27FC236}">
                  <a16:creationId xmlns:a16="http://schemas.microsoft.com/office/drawing/2014/main" id="{F3134352-974C-3285-AFAF-5E00289C4490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1" name="Rectangle 9">
              <a:extLst>
                <a:ext uri="{FF2B5EF4-FFF2-40B4-BE49-F238E27FC236}">
                  <a16:creationId xmlns:a16="http://schemas.microsoft.com/office/drawing/2014/main" id="{89B706CE-1631-C018-3380-FAB290867C7D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01E0B942-91F4-40EE-C140-6536F7E86A69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3" name="Rectangle 11">
              <a:extLst>
                <a:ext uri="{FF2B5EF4-FFF2-40B4-BE49-F238E27FC236}">
                  <a16:creationId xmlns:a16="http://schemas.microsoft.com/office/drawing/2014/main" id="{FC57423E-0D45-125E-7F1F-5161E093F4CE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4" name="Rectangle 12">
              <a:extLst>
                <a:ext uri="{FF2B5EF4-FFF2-40B4-BE49-F238E27FC236}">
                  <a16:creationId xmlns:a16="http://schemas.microsoft.com/office/drawing/2014/main" id="{12E24D00-DFD7-2D26-A495-487717257BE2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6" name="Rectangle 13">
              <a:extLst>
                <a:ext uri="{FF2B5EF4-FFF2-40B4-BE49-F238E27FC236}">
                  <a16:creationId xmlns:a16="http://schemas.microsoft.com/office/drawing/2014/main" id="{73DBBDDB-BD99-4535-42FC-383136BF2240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7" name="Text Box 37">
              <a:extLst>
                <a:ext uri="{FF2B5EF4-FFF2-40B4-BE49-F238E27FC236}">
                  <a16:creationId xmlns:a16="http://schemas.microsoft.com/office/drawing/2014/main" id="{2A7799D2-B42E-D8CF-EA96-6BEC3EEAFEA0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543424" y="650735"/>
              <a:ext cx="650371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</a:t>
              </a:r>
            </a:p>
          </p:txBody>
        </p:sp>
        <p:sp>
          <p:nvSpPr>
            <p:cNvPr id="168" name="Rectangle 39">
              <a:extLst>
                <a:ext uri="{FF2B5EF4-FFF2-40B4-BE49-F238E27FC236}">
                  <a16:creationId xmlns:a16="http://schemas.microsoft.com/office/drawing/2014/main" id="{65D5AC8A-B04D-3AEC-632B-F3842D44E2D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9" name="Rectangle 41">
              <a:extLst>
                <a:ext uri="{FF2B5EF4-FFF2-40B4-BE49-F238E27FC236}">
                  <a16:creationId xmlns:a16="http://schemas.microsoft.com/office/drawing/2014/main" id="{111F8312-CB94-DD6C-035F-A198B53D1D58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0" name="Rectangle 43">
              <a:extLst>
                <a:ext uri="{FF2B5EF4-FFF2-40B4-BE49-F238E27FC236}">
                  <a16:creationId xmlns:a16="http://schemas.microsoft.com/office/drawing/2014/main" id="{DFB9D290-0660-9ABD-0435-DC3AFB74F6F9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1" name="Rectangle 45">
              <a:extLst>
                <a:ext uri="{FF2B5EF4-FFF2-40B4-BE49-F238E27FC236}">
                  <a16:creationId xmlns:a16="http://schemas.microsoft.com/office/drawing/2014/main" id="{3E0A5F15-4DCB-86A6-607C-B54363934A4B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0268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2" name="Rectangle 14">
              <a:extLst>
                <a:ext uri="{FF2B5EF4-FFF2-40B4-BE49-F238E27FC236}">
                  <a16:creationId xmlns:a16="http://schemas.microsoft.com/office/drawing/2014/main" id="{F5DFBB7A-5E0B-9569-C14C-D119140FBC83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173" name="Rectangle 15">
              <a:extLst>
                <a:ext uri="{FF2B5EF4-FFF2-40B4-BE49-F238E27FC236}">
                  <a16:creationId xmlns:a16="http://schemas.microsoft.com/office/drawing/2014/main" id="{0245E018-D2C4-6CE3-EEBE-465B7BB1161D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174" name="Rectangle 16">
              <a:extLst>
                <a:ext uri="{FF2B5EF4-FFF2-40B4-BE49-F238E27FC236}">
                  <a16:creationId xmlns:a16="http://schemas.microsoft.com/office/drawing/2014/main" id="{32D55285-0A5E-5171-CC0B-11E53645BEE1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175" name="Rectangle 17">
              <a:extLst>
                <a:ext uri="{FF2B5EF4-FFF2-40B4-BE49-F238E27FC236}">
                  <a16:creationId xmlns:a16="http://schemas.microsoft.com/office/drawing/2014/main" id="{1356B40E-8EAA-F9B4-8BC7-AE574C89904D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176" name="Rectangle 18">
              <a:extLst>
                <a:ext uri="{FF2B5EF4-FFF2-40B4-BE49-F238E27FC236}">
                  <a16:creationId xmlns:a16="http://schemas.microsoft.com/office/drawing/2014/main" id="{F121EA1D-CA38-555F-2B06-9DE136DDE4BA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0x04</a:t>
              </a:r>
            </a:p>
          </p:txBody>
        </p:sp>
        <p:sp>
          <p:nvSpPr>
            <p:cNvPr id="177" name="Rectangle 19">
              <a:extLst>
                <a:ext uri="{FF2B5EF4-FFF2-40B4-BE49-F238E27FC236}">
                  <a16:creationId xmlns:a16="http://schemas.microsoft.com/office/drawing/2014/main" id="{B8AA6D97-E569-20BE-293D-1CA2C1EA5E9F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0x05</a:t>
              </a:r>
            </a:p>
          </p:txBody>
        </p:sp>
        <p:sp>
          <p:nvSpPr>
            <p:cNvPr id="178" name="Rectangle 20">
              <a:extLst>
                <a:ext uri="{FF2B5EF4-FFF2-40B4-BE49-F238E27FC236}">
                  <a16:creationId xmlns:a16="http://schemas.microsoft.com/office/drawing/2014/main" id="{CBF511A4-7D28-D0C2-6791-694A6AF67D88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0x06</a:t>
              </a:r>
            </a:p>
          </p:txBody>
        </p:sp>
        <p:sp>
          <p:nvSpPr>
            <p:cNvPr id="179" name="Rectangle 21">
              <a:extLst>
                <a:ext uri="{FF2B5EF4-FFF2-40B4-BE49-F238E27FC236}">
                  <a16:creationId xmlns:a16="http://schemas.microsoft.com/office/drawing/2014/main" id="{19D52283-B691-7ABE-4389-91A2DFDC15DA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0x07</a:t>
              </a:r>
            </a:p>
          </p:txBody>
        </p:sp>
        <p:sp>
          <p:nvSpPr>
            <p:cNvPr id="180" name="Rectangle 22">
              <a:extLst>
                <a:ext uri="{FF2B5EF4-FFF2-40B4-BE49-F238E27FC236}">
                  <a16:creationId xmlns:a16="http://schemas.microsoft.com/office/drawing/2014/main" id="{D27DF2BB-8BCD-BD7D-FE1E-93E76E3BBABC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0x08</a:t>
              </a:r>
            </a:p>
          </p:txBody>
        </p:sp>
        <p:sp>
          <p:nvSpPr>
            <p:cNvPr id="181" name="Rectangle 23">
              <a:extLst>
                <a:ext uri="{FF2B5EF4-FFF2-40B4-BE49-F238E27FC236}">
                  <a16:creationId xmlns:a16="http://schemas.microsoft.com/office/drawing/2014/main" id="{46C1C9A1-24BF-C7E4-120E-2F145B65BB79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0x09</a:t>
              </a:r>
            </a:p>
          </p:txBody>
        </p:sp>
        <p:sp>
          <p:nvSpPr>
            <p:cNvPr id="182" name="Rectangle 24">
              <a:extLst>
                <a:ext uri="{FF2B5EF4-FFF2-40B4-BE49-F238E27FC236}">
                  <a16:creationId xmlns:a16="http://schemas.microsoft.com/office/drawing/2014/main" id="{6D7C91F2-3490-B7E1-509F-E730886C2D30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66396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0x0A</a:t>
              </a:r>
            </a:p>
          </p:txBody>
        </p:sp>
        <p:sp>
          <p:nvSpPr>
            <p:cNvPr id="183" name="Rectangle 25">
              <a:extLst>
                <a:ext uri="{FF2B5EF4-FFF2-40B4-BE49-F238E27FC236}">
                  <a16:creationId xmlns:a16="http://schemas.microsoft.com/office/drawing/2014/main" id="{D4219A80-0A38-07A9-31A9-D2424A91AFFB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6543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0x0B</a:t>
              </a:r>
            </a:p>
          </p:txBody>
        </p:sp>
        <p:sp>
          <p:nvSpPr>
            <p:cNvPr id="184" name="Rectangle 40">
              <a:extLst>
                <a:ext uri="{FF2B5EF4-FFF2-40B4-BE49-F238E27FC236}">
                  <a16:creationId xmlns:a16="http://schemas.microsoft.com/office/drawing/2014/main" id="{5AB3C584-4C5E-BBAA-1D54-68BFACCF8ABF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0x0C</a:t>
              </a:r>
            </a:p>
          </p:txBody>
        </p:sp>
        <p:sp>
          <p:nvSpPr>
            <p:cNvPr id="185" name="Rectangle 42">
              <a:extLst>
                <a:ext uri="{FF2B5EF4-FFF2-40B4-BE49-F238E27FC236}">
                  <a16:creationId xmlns:a16="http://schemas.microsoft.com/office/drawing/2014/main" id="{588F1125-D97B-2D53-A625-F2446880EAE8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67037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0x0D</a:t>
              </a:r>
            </a:p>
          </p:txBody>
        </p:sp>
        <p:sp>
          <p:nvSpPr>
            <p:cNvPr id="186" name="Rectangle 44">
              <a:extLst>
                <a:ext uri="{FF2B5EF4-FFF2-40B4-BE49-F238E27FC236}">
                  <a16:creationId xmlns:a16="http://schemas.microsoft.com/office/drawing/2014/main" id="{CB99EA7A-046F-A8C9-10F7-F1906F85E6FA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636713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0x0E</a:t>
              </a:r>
            </a:p>
          </p:txBody>
        </p:sp>
        <p:sp>
          <p:nvSpPr>
            <p:cNvPr id="187" name="Rectangle 46">
              <a:extLst>
                <a:ext uri="{FF2B5EF4-FFF2-40B4-BE49-F238E27FC236}">
                  <a16:creationId xmlns:a16="http://schemas.microsoft.com/office/drawing/2014/main" id="{C26A2C55-E4B5-00EC-FE54-CBA7CFFA3B9A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63030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0x0F</a:t>
              </a:r>
            </a:p>
          </p:txBody>
        </p:sp>
        <p:sp>
          <p:nvSpPr>
            <p:cNvPr id="188" name="Text Box 36">
              <a:extLst>
                <a:ext uri="{FF2B5EF4-FFF2-40B4-BE49-F238E27FC236}">
                  <a16:creationId xmlns:a16="http://schemas.microsoft.com/office/drawing/2014/main" id="{7F80B85C-B6E4-7E08-45DB-AB35CAC1DBA8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09574" y="600634"/>
              <a:ext cx="731162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79619F-2377-C3E2-38BF-C562D50ACAE6}"/>
              </a:ext>
            </a:extLst>
          </p:cNvPr>
          <p:cNvGrpSpPr/>
          <p:nvPr/>
        </p:nvGrpSpPr>
        <p:grpSpPr>
          <a:xfrm>
            <a:off x="10087074" y="1052219"/>
            <a:ext cx="751360" cy="5612317"/>
            <a:chOff x="9558324" y="842332"/>
            <a:chExt cx="751360" cy="5612317"/>
          </a:xfrm>
        </p:grpSpPr>
        <p:sp>
          <p:nvSpPr>
            <p:cNvPr id="190" name="Rectangle 32">
              <a:extLst>
                <a:ext uri="{FF2B5EF4-FFF2-40B4-BE49-F238E27FC236}">
                  <a16:creationId xmlns:a16="http://schemas.microsoft.com/office/drawing/2014/main" id="{1FEA8863-9950-598D-35FF-5A29050E73F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1" name="Rectangle 32">
              <a:extLst>
                <a:ext uri="{FF2B5EF4-FFF2-40B4-BE49-F238E27FC236}">
                  <a16:creationId xmlns:a16="http://schemas.microsoft.com/office/drawing/2014/main" id="{0841493B-50D6-CC68-E6AB-87F1549829D2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2" name="Rectangle 32">
              <a:extLst>
                <a:ext uri="{FF2B5EF4-FFF2-40B4-BE49-F238E27FC236}">
                  <a16:creationId xmlns:a16="http://schemas.microsoft.com/office/drawing/2014/main" id="{8565E2FD-A4E9-7C5E-510A-CA95667759BB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3" name="Rectangle 32">
              <a:extLst>
                <a:ext uri="{FF2B5EF4-FFF2-40B4-BE49-F238E27FC236}">
                  <a16:creationId xmlns:a16="http://schemas.microsoft.com/office/drawing/2014/main" id="{7E1D27AD-DEC1-3264-ADD1-50300BC2B45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4" name="Rectangle 32">
              <a:extLst>
                <a:ext uri="{FF2B5EF4-FFF2-40B4-BE49-F238E27FC236}">
                  <a16:creationId xmlns:a16="http://schemas.microsoft.com/office/drawing/2014/main" id="{8AD96FA7-5E5F-E118-F54B-3A8856385F2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5" name="Rectangle 32">
              <a:extLst>
                <a:ext uri="{FF2B5EF4-FFF2-40B4-BE49-F238E27FC236}">
                  <a16:creationId xmlns:a16="http://schemas.microsoft.com/office/drawing/2014/main" id="{2CF0DC32-363A-BB7D-FF31-DDFF1BF3041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6" name="Rectangle 32">
              <a:extLst>
                <a:ext uri="{FF2B5EF4-FFF2-40B4-BE49-F238E27FC236}">
                  <a16:creationId xmlns:a16="http://schemas.microsoft.com/office/drawing/2014/main" id="{EB5C74E2-4E3F-28AC-B5B7-9402EEF41673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7" name="Rectangle 32">
              <a:extLst>
                <a:ext uri="{FF2B5EF4-FFF2-40B4-BE49-F238E27FC236}">
                  <a16:creationId xmlns:a16="http://schemas.microsoft.com/office/drawing/2014/main" id="{DBF487B2-C213-5360-49E5-F78746491E5D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8" name="Text Box 36">
              <a:extLst>
                <a:ext uri="{FF2B5EF4-FFF2-40B4-BE49-F238E27FC236}">
                  <a16:creationId xmlns:a16="http://schemas.microsoft.com/office/drawing/2014/main" id="{1479B09D-99D7-9608-90E2-11B4DAC3D79F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558324" y="842332"/>
              <a:ext cx="751360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</a:p>
          </p:txBody>
        </p:sp>
        <p:sp>
          <p:nvSpPr>
            <p:cNvPr id="199" name="Rectangle 63">
              <a:extLst>
                <a:ext uri="{FF2B5EF4-FFF2-40B4-BE49-F238E27FC236}">
                  <a16:creationId xmlns:a16="http://schemas.microsoft.com/office/drawing/2014/main" id="{D5E9F5A0-AFA8-673E-5D5F-F468DF17C9B6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0" name="Rectangle 64">
              <a:extLst>
                <a:ext uri="{FF2B5EF4-FFF2-40B4-BE49-F238E27FC236}">
                  <a16:creationId xmlns:a16="http://schemas.microsoft.com/office/drawing/2014/main" id="{1E53913B-FAAE-64FD-8D62-D2002BE7494A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9A9B0B5E-6983-8A6F-97F6-0EFE007949F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2" name="Rectangle 66">
              <a:extLst>
                <a:ext uri="{FF2B5EF4-FFF2-40B4-BE49-F238E27FC236}">
                  <a16:creationId xmlns:a16="http://schemas.microsoft.com/office/drawing/2014/main" id="{66E62274-1FB8-DC76-6222-CC2B6F761EA4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3" name="Rectangle 66">
              <a:extLst>
                <a:ext uri="{FF2B5EF4-FFF2-40B4-BE49-F238E27FC236}">
                  <a16:creationId xmlns:a16="http://schemas.microsoft.com/office/drawing/2014/main" id="{04E34320-CFAF-A67A-AC89-2357139D4016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4" name="Rectangle 66">
              <a:extLst>
                <a:ext uri="{FF2B5EF4-FFF2-40B4-BE49-F238E27FC236}">
                  <a16:creationId xmlns:a16="http://schemas.microsoft.com/office/drawing/2014/main" id="{022C8D97-FF96-80CD-D48E-F0F64F82E3F4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5" name="Rectangle 66">
              <a:extLst>
                <a:ext uri="{FF2B5EF4-FFF2-40B4-BE49-F238E27FC236}">
                  <a16:creationId xmlns:a16="http://schemas.microsoft.com/office/drawing/2014/main" id="{D45A5D10-253C-031C-9CDA-1897B731F8C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6" name="Rectangle 66">
              <a:extLst>
                <a:ext uri="{FF2B5EF4-FFF2-40B4-BE49-F238E27FC236}">
                  <a16:creationId xmlns:a16="http://schemas.microsoft.com/office/drawing/2014/main" id="{DA5754B0-1E3E-57C7-347D-E4DA19582D11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63FCE14-274C-9FE0-085B-02624CD29F06}"/>
              </a:ext>
            </a:extLst>
          </p:cNvPr>
          <p:cNvGrpSpPr/>
          <p:nvPr/>
        </p:nvGrpSpPr>
        <p:grpSpPr>
          <a:xfrm>
            <a:off x="10228343" y="2106606"/>
            <a:ext cx="457200" cy="4471000"/>
            <a:chOff x="8356556" y="1899366"/>
            <a:chExt cx="457200" cy="4471000"/>
          </a:xfrm>
        </p:grpSpPr>
        <p:sp>
          <p:nvSpPr>
            <p:cNvPr id="208" name="Rectangle 74">
              <a:extLst>
                <a:ext uri="{FF2B5EF4-FFF2-40B4-BE49-F238E27FC236}">
                  <a16:creationId xmlns:a16="http://schemas.microsoft.com/office/drawing/2014/main" id="{060102F4-E1DE-E19F-5170-38EEEFA9BD8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209" name="Rectangle 75">
              <a:extLst>
                <a:ext uri="{FF2B5EF4-FFF2-40B4-BE49-F238E27FC236}">
                  <a16:creationId xmlns:a16="http://schemas.microsoft.com/office/drawing/2014/main" id="{9540CC07-BBC0-7AB6-C0DF-216CE867E5FE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211" name="Rectangle 77">
              <a:extLst>
                <a:ext uri="{FF2B5EF4-FFF2-40B4-BE49-F238E27FC236}">
                  <a16:creationId xmlns:a16="http://schemas.microsoft.com/office/drawing/2014/main" id="{A3694B6B-ADF7-5124-A98C-67119DDE139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  <p:sp>
          <p:nvSpPr>
            <p:cNvPr id="212" name="Rectangle 76">
              <a:extLst>
                <a:ext uri="{FF2B5EF4-FFF2-40B4-BE49-F238E27FC236}">
                  <a16:creationId xmlns:a16="http://schemas.microsoft.com/office/drawing/2014/main" id="{FA2BE834-1DDC-B45B-8F0C-900F7C92994F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213" name="Rectangle 74">
              <a:extLst>
                <a:ext uri="{FF2B5EF4-FFF2-40B4-BE49-F238E27FC236}">
                  <a16:creationId xmlns:a16="http://schemas.microsoft.com/office/drawing/2014/main" id="{5AD6B4FD-E474-0333-A11E-59EB921FAA1F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0x0E</a:t>
              </a:r>
            </a:p>
          </p:txBody>
        </p:sp>
        <p:sp>
          <p:nvSpPr>
            <p:cNvPr id="214" name="Rectangle 74">
              <a:extLst>
                <a:ext uri="{FF2B5EF4-FFF2-40B4-BE49-F238E27FC236}">
                  <a16:creationId xmlns:a16="http://schemas.microsoft.com/office/drawing/2014/main" id="{B7AA6C32-598B-2474-67D3-AFD06AA855A1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0x0A</a:t>
              </a:r>
            </a:p>
          </p:txBody>
        </p:sp>
        <p:sp>
          <p:nvSpPr>
            <p:cNvPr id="219" name="Rectangle 74">
              <a:extLst>
                <a:ext uri="{FF2B5EF4-FFF2-40B4-BE49-F238E27FC236}">
                  <a16:creationId xmlns:a16="http://schemas.microsoft.com/office/drawing/2014/main" id="{DE31E37D-A74D-6A3A-7D79-009C8E4823FE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0x06</a:t>
              </a:r>
            </a:p>
          </p:txBody>
        </p:sp>
        <p:sp>
          <p:nvSpPr>
            <p:cNvPr id="220" name="Rectangle 74">
              <a:extLst>
                <a:ext uri="{FF2B5EF4-FFF2-40B4-BE49-F238E27FC236}">
                  <a16:creationId xmlns:a16="http://schemas.microsoft.com/office/drawing/2014/main" id="{FF18E8B3-8778-8C94-EB00-D919CEB3F1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0x02</a:t>
              </a:r>
            </a:p>
          </p:txBody>
        </p:sp>
      </p:grpSp>
      <p:sp>
        <p:nvSpPr>
          <p:cNvPr id="104" name="Content Placeholder 1">
            <a:extLst>
              <a:ext uri="{FF2B5EF4-FFF2-40B4-BE49-F238E27FC236}">
                <a16:creationId xmlns:a16="http://schemas.microsoft.com/office/drawing/2014/main" id="{3CF266E2-588F-84DD-1C68-0BA26D8330D7}"/>
              </a:ext>
            </a:extLst>
          </p:cNvPr>
          <p:cNvSpPr txBox="1">
            <a:spLocks/>
          </p:cNvSpPr>
          <p:nvPr/>
        </p:nvSpPr>
        <p:spPr>
          <a:xfrm>
            <a:off x="211423" y="3989792"/>
            <a:ext cx="9164295" cy="2509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2000" b="1" dirty="0">
                <a:solidFill>
                  <a:schemeClr val="accent5"/>
                </a:solidFill>
              </a:rPr>
              <a:t>before</a:t>
            </a:r>
            <a:r>
              <a:rPr lang="en-US" sz="2000" dirty="0">
                <a:solidFill>
                  <a:schemeClr val="accent5"/>
                </a:solidFill>
              </a:rPr>
              <a:t> variable definition </a:t>
            </a:r>
            <a:r>
              <a:rPr lang="en-US" sz="2000" dirty="0"/>
              <a:t>to specify memory alignment requirements</a:t>
            </a:r>
          </a:p>
          <a:p>
            <a:r>
              <a:rPr lang="en-US" sz="2000" dirty="0"/>
              <a:t>Tells the assembler </a:t>
            </a:r>
            <a:r>
              <a:rPr lang="en-US" sz="2000" b="1" dirty="0"/>
              <a:t>the </a:t>
            </a:r>
            <a:r>
              <a:rPr lang="en-US" sz="2000" b="1" u="sng" dirty="0">
                <a:solidFill>
                  <a:srgbClr val="C00000"/>
                </a:solidFill>
              </a:rPr>
              <a:t>next line</a:t>
            </a:r>
            <a:r>
              <a:rPr lang="en-US" sz="2000" b="1" dirty="0">
                <a:solidFill>
                  <a:srgbClr val="C00000"/>
                </a:solidFill>
              </a:rPr>
              <a:t> that allocates memory </a:t>
            </a:r>
            <a:r>
              <a:rPr lang="en-US" sz="2000" dirty="0">
                <a:solidFill>
                  <a:schemeClr val="accent1"/>
                </a:solidFill>
              </a:rPr>
              <a:t>must </a:t>
            </a:r>
            <a:r>
              <a:rPr lang="en-US" sz="2000" b="1" dirty="0">
                <a:solidFill>
                  <a:srgbClr val="2C895B"/>
                </a:solidFill>
              </a:rPr>
              <a:t>start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at the next higher </a:t>
            </a:r>
            <a:r>
              <a:rPr lang="en-US" sz="2000" dirty="0">
                <a:solidFill>
                  <a:srgbClr val="2C895B"/>
                </a:solidFill>
              </a:rPr>
              <a:t>memory address </a:t>
            </a:r>
            <a:r>
              <a:rPr lang="en-US" sz="2000" b="1" u="sng" dirty="0">
                <a:solidFill>
                  <a:schemeClr val="accent1"/>
                </a:solidFill>
              </a:rPr>
              <a:t>where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37440"/>
                </a:solidFill>
              </a:rPr>
              <a:t>lower 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address bits </a:t>
            </a:r>
            <a:r>
              <a:rPr lang="en-US" sz="2000" dirty="0">
                <a:solidFill>
                  <a:srgbClr val="0070C0"/>
                </a:solidFill>
              </a:rPr>
              <a:t>are zero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At the </a:t>
            </a:r>
            <a:r>
              <a:rPr lang="en-US" sz="2000" b="1" dirty="0">
                <a:solidFill>
                  <a:schemeClr val="accent1"/>
                </a:solidFill>
              </a:rPr>
              <a:t>first use of any Segment directive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/>
              <a:t>alignment </a:t>
            </a:r>
            <a:r>
              <a:rPr lang="en-US" sz="2000" b="1" dirty="0">
                <a:solidFill>
                  <a:schemeClr val="accent1"/>
                </a:solidFill>
              </a:rPr>
              <a:t>starts at an 8-byte aligned address </a:t>
            </a:r>
            <a:r>
              <a:rPr lang="en-US" sz="2000" dirty="0">
                <a:solidFill>
                  <a:schemeClr val="tx2"/>
                </a:solidFill>
              </a:rPr>
              <a:t>(for doubles)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Easy approach: </a:t>
            </a:r>
            <a:r>
              <a:rPr lang="en-US" sz="2000" dirty="0">
                <a:solidFill>
                  <a:schemeClr val="tx2"/>
                </a:solidFill>
              </a:rPr>
              <a:t>Allocate from </a:t>
            </a:r>
            <a:r>
              <a:rPr lang="en-US" sz="2000" dirty="0">
                <a:solidFill>
                  <a:srgbClr val="0070C0"/>
                </a:solidFill>
              </a:rPr>
              <a:t>largest size variables to smallest size variables</a:t>
            </a:r>
          </a:p>
        </p:txBody>
      </p:sp>
    </p:spTree>
    <p:extLst>
      <p:ext uri="{BB962C8B-B14F-4D97-AF65-F5344CB8AC3E}">
        <p14:creationId xmlns:p14="http://schemas.microsoft.com/office/powerpoint/2010/main" val="249683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04" grpId="0" uiExpand="1" build="p" bldLvl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F2A90-8457-D943-B07E-7C578409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22" y="402257"/>
            <a:ext cx="5188464" cy="559077"/>
          </a:xfrm>
        </p:spPr>
        <p:txBody>
          <a:bodyPr/>
          <a:lstStyle/>
          <a:p>
            <a:r>
              <a:rPr lang="en-US" dirty="0"/>
              <a:t>Data Segment Variable Alignment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38BDCB-297B-CD4D-9357-036EAC7DE3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986" y="3034481"/>
            <a:ext cx="5358524" cy="9268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Output on the right side is generated by: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F00F6A-166F-CB4C-858E-1372E14A09E5}"/>
              </a:ext>
            </a:extLst>
          </p:cNvPr>
          <p:cNvSpPr/>
          <p:nvPr/>
        </p:nvSpPr>
        <p:spPr bwMode="auto">
          <a:xfrm>
            <a:off x="413822" y="941233"/>
            <a:ext cx="4854261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str:    .string "HIT"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	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xx:     .word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F46521-0D0F-C14B-A1D2-D6E7E9AF9AB2}"/>
              </a:ext>
            </a:extLst>
          </p:cNvPr>
          <p:cNvSpPr/>
          <p:nvPr/>
        </p:nvSpPr>
        <p:spPr bwMode="auto">
          <a:xfrm>
            <a:off x="5893498" y="362578"/>
            <a:ext cx="615051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              .data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 0000 41424344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      45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3 0005 48495400 str:    .string "HIT"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4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09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00000100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5 000d 41       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6 000e 42       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8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02000000 xx:     .word 2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1CBAFD9-D8CC-8245-9B00-E4A975008D23}"/>
              </a:ext>
            </a:extLst>
          </p:cNvPr>
          <p:cNvSpPr/>
          <p:nvPr/>
        </p:nvSpPr>
        <p:spPr>
          <a:xfrm>
            <a:off x="5268083" y="1941659"/>
            <a:ext cx="625415" cy="357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DD5DE0-97FC-E748-B64B-98C341D87153}"/>
              </a:ext>
            </a:extLst>
          </p:cNvPr>
          <p:cNvGrpSpPr/>
          <p:nvPr/>
        </p:nvGrpSpPr>
        <p:grpSpPr>
          <a:xfrm>
            <a:off x="334929" y="3848508"/>
            <a:ext cx="11709087" cy="2882027"/>
            <a:chOff x="396826" y="3504436"/>
            <a:chExt cx="11709087" cy="288202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D829CC-0A50-934C-82D5-4A46992D0B96}"/>
                </a:ext>
              </a:extLst>
            </p:cNvPr>
            <p:cNvSpPr/>
            <p:nvPr/>
          </p:nvSpPr>
          <p:spPr bwMode="auto">
            <a:xfrm>
              <a:off x="396826" y="3938951"/>
              <a:ext cx="4854261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xx:     .word 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    .align 1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b:      .byte 'B'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6719E7E-212A-B34B-8F8E-DF386FEC591B}"/>
                </a:ext>
              </a:extLst>
            </p:cNvPr>
            <p:cNvSpPr/>
            <p:nvPr/>
          </p:nvSpPr>
          <p:spPr bwMode="auto">
            <a:xfrm>
              <a:off x="5795320" y="3504436"/>
              <a:ext cx="631059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gcc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-c 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Wa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ahlns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al1.S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1              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2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02000000 xx:     .word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04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41424344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      45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4 0009 000000   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5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0c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484900   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6 000f 00               .align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7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00000100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8 0014 41       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9 0015 42       b:      .byte 'B'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36178B6-81B2-564B-A9FB-D59E14D925E4}"/>
                </a:ext>
              </a:extLst>
            </p:cNvPr>
            <p:cNvSpPr/>
            <p:nvPr/>
          </p:nvSpPr>
          <p:spPr>
            <a:xfrm>
              <a:off x="5251087" y="4768693"/>
              <a:ext cx="625415" cy="35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92E328-93D1-0242-95F1-009206A24F40}"/>
              </a:ext>
            </a:extLst>
          </p:cNvPr>
          <p:cNvSpPr txBox="1"/>
          <p:nvPr/>
        </p:nvSpPr>
        <p:spPr>
          <a:xfrm>
            <a:off x="6099101" y="323443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16CA196-6B0A-1340-A55F-571277ACDCE1}"/>
              </a:ext>
            </a:extLst>
          </p:cNvPr>
          <p:cNvSpPr/>
          <p:nvPr/>
        </p:nvSpPr>
        <p:spPr>
          <a:xfrm>
            <a:off x="6784609" y="2673271"/>
            <a:ext cx="199176" cy="6533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7D1DD-EBF9-7444-8DD7-9014C570F675}"/>
              </a:ext>
            </a:extLst>
          </p:cNvPr>
          <p:cNvSpPr txBox="1"/>
          <p:nvPr/>
        </p:nvSpPr>
        <p:spPr>
          <a:xfrm>
            <a:off x="7166591" y="323443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3C30B80A-5EBB-7C4A-AA26-E7AB271C1126}"/>
              </a:ext>
            </a:extLst>
          </p:cNvPr>
          <p:cNvSpPr/>
          <p:nvPr/>
        </p:nvSpPr>
        <p:spPr>
          <a:xfrm>
            <a:off x="7509612" y="2673271"/>
            <a:ext cx="199176" cy="6028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E60FA-A885-1144-8076-CCBBE6CF3E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59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9720"/>
              </p:ext>
            </p:extLst>
          </p:nvPr>
        </p:nvGraphicFramePr>
        <p:xfrm>
          <a:off x="5759403" y="999936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get a memory pointer into a register?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CC168-6741-7245-12B1-38054E32D5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7093" y="764381"/>
            <a:ext cx="7571780" cy="21997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creates a table of pointers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text segment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called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literal table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For each variable in one of the data segments you reference in a special form of the </a:t>
            </a:r>
            <a:r>
              <a:rPr lang="en-US" sz="2000" dirty="0" err="1">
                <a:cs typeface="Courier New" panose="02070309020205020404" pitchFamily="49" charset="0"/>
              </a:rPr>
              <a:t>ldr</a:t>
            </a:r>
            <a:r>
              <a:rPr lang="en-US" sz="2000" dirty="0">
                <a:cs typeface="Courier New" panose="02070309020205020404" pitchFamily="49" charset="0"/>
              </a:rPr>
              <a:t> instruction (next slide), the assembler makes an entry for that variable whose contents is the 32-bit Label address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3270F-EA06-F232-70AC-31A4F6497416}"/>
              </a:ext>
            </a:extLst>
          </p:cNvPr>
          <p:cNvSpPr/>
          <p:nvPr/>
        </p:nvSpPr>
        <p:spPr bwMode="auto">
          <a:xfrm>
            <a:off x="510721" y="3888622"/>
            <a:ext cx="7658152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21932-8C2D-B3D4-F551-A6AD91E8DC58}"/>
              </a:ext>
            </a:extLst>
          </p:cNvPr>
          <p:cNvSpPr txBox="1"/>
          <p:nvPr/>
        </p:nvSpPr>
        <p:spPr>
          <a:xfrm>
            <a:off x="532776" y="3164047"/>
            <a:ext cx="765815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4ç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73D60-A188-A95F-76C0-1E05B6759420}"/>
              </a:ext>
            </a:extLst>
          </p:cNvPr>
          <p:cNvSpPr/>
          <p:nvPr/>
        </p:nvSpPr>
        <p:spPr>
          <a:xfrm>
            <a:off x="510721" y="4549632"/>
            <a:ext cx="7658152" cy="19703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last line of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below is created by the assembler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contents: 32-bit address of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contents: 32-bit address of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and using pointers in registers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795132"/>
            <a:ext cx="5611856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1123390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619711" y="3190135"/>
            <a:ext cx="5720532" cy="1160547"/>
            <a:chOff x="1608313" y="5360996"/>
            <a:chExt cx="572053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608313" y="5360996"/>
              <a:ext cx="469536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two step to </a:t>
              </a: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36803" y="948141"/>
            <a:ext cx="6303720" cy="19842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Tell the assembler to create and USE a literal table to obtain the address (</a:t>
            </a:r>
            <a:r>
              <a:rPr lang="en-US" sz="2000" dirty="0" err="1">
                <a:cs typeface="Courier New" panose="02070309020205020404" pitchFamily="49" charset="0"/>
              </a:rPr>
              <a:t>Lvalue</a:t>
            </a:r>
            <a:r>
              <a:rPr lang="en-US" sz="20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420787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619711" y="5329585"/>
            <a:ext cx="5720532" cy="1160547"/>
            <a:chOff x="1608313" y="5360996"/>
            <a:chExt cx="572053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608313" y="5360996"/>
              <a:ext cx="469536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two steps </a:t>
              </a: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43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1" y="280035"/>
            <a:ext cx="11688962" cy="456770"/>
          </a:xfrm>
        </p:spPr>
        <p:txBody>
          <a:bodyPr/>
          <a:lstStyle/>
          <a:p>
            <a:r>
              <a:rPr lang="en-US" sz="2800" dirty="0"/>
              <a:t>How to use the literal table to get a big constant into a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131" y="1186349"/>
            <a:ext cx="11538797" cy="48356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In data processing instructions, the field </a:t>
            </a:r>
            <a:r>
              <a:rPr lang="en-US" sz="2000" b="1" dirty="0">
                <a:solidFill>
                  <a:schemeClr val="accent5"/>
                </a:solidFill>
              </a:rPr>
              <a:t>imm8 + rotate 4 bits</a:t>
            </a:r>
            <a:r>
              <a:rPr lang="en-US" sz="2000" dirty="0"/>
              <a:t> is too small to store many numbers outside of the range of -256 to 255, how do you get larger immediate values into a register?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/>
              <a:t>Answer: use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dirty="0"/>
              <a:t> instruction with the constant as an operand: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=constant</a:t>
            </a:r>
            <a:endParaRPr lang="en-US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Assembler</a:t>
            </a:r>
            <a:r>
              <a:rPr lang="en-US" sz="2000" dirty="0">
                <a:solidFill>
                  <a:schemeClr val="accent5"/>
                </a:solidFill>
              </a:rPr>
              <a:t> creates a </a:t>
            </a:r>
            <a:r>
              <a:rPr lang="en-US" sz="2000" b="1" dirty="0">
                <a:solidFill>
                  <a:schemeClr val="accent5"/>
                </a:solidFill>
              </a:rPr>
              <a:t>literal table entry </a:t>
            </a:r>
            <a:r>
              <a:rPr lang="en-US" sz="2000" dirty="0">
                <a:solidFill>
                  <a:schemeClr val="accent5"/>
                </a:solidFill>
              </a:rPr>
              <a:t>with the </a:t>
            </a:r>
            <a:r>
              <a:rPr lang="en-US" sz="2000" b="1" dirty="0">
                <a:solidFill>
                  <a:schemeClr val="accent5"/>
                </a:solidFill>
              </a:rPr>
              <a:t>constant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484810-E3CA-5448-98E9-C8B5D8BFDBAD}"/>
              </a:ext>
            </a:extLst>
          </p:cNvPr>
          <p:cNvGrpSpPr/>
          <p:nvPr/>
        </p:nvGrpSpPr>
        <p:grpSpPr>
          <a:xfrm>
            <a:off x="4153520" y="2223405"/>
            <a:ext cx="5371822" cy="1682712"/>
            <a:chOff x="6672287" y="4837122"/>
            <a:chExt cx="5371822" cy="16827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5310D-D403-0540-8A13-5C41681D2851}"/>
                </a:ext>
              </a:extLst>
            </p:cNvPr>
            <p:cNvSpPr/>
            <p:nvPr/>
          </p:nvSpPr>
          <p:spPr>
            <a:xfrm>
              <a:off x="6672287" y="4837122"/>
              <a:ext cx="5371822" cy="16827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50B26C4-EF50-4C4E-9CDB-BF370E949360}"/>
                </a:ext>
              </a:extLst>
            </p:cNvPr>
            <p:cNvSpPr/>
            <p:nvPr/>
          </p:nvSpPr>
          <p:spPr bwMode="auto">
            <a:xfrm>
              <a:off x="8536476" y="499729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mov	r0, 1023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7FD59E-3346-CC4D-9193-A02CF8401CFA}"/>
                </a:ext>
              </a:extLst>
            </p:cNvPr>
            <p:cNvSpPr txBox="1"/>
            <p:nvPr/>
          </p:nvSpPr>
          <p:spPr>
            <a:xfrm>
              <a:off x="7016697" y="5420262"/>
              <a:ext cx="493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xxx.s:24: Error: invalid constant (3ff) after fixup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6E63987-BC30-334A-9A5D-15DF8836D070}"/>
                </a:ext>
              </a:extLst>
            </p:cNvPr>
            <p:cNvSpPr/>
            <p:nvPr/>
          </p:nvSpPr>
          <p:spPr bwMode="auto">
            <a:xfrm>
              <a:off x="8587772" y="595955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r0, =1023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0FA0A-E260-9946-AF00-9AC23B331957}"/>
                </a:ext>
              </a:extLst>
            </p:cNvPr>
            <p:cNvSpPr txBox="1"/>
            <p:nvPr/>
          </p:nvSpPr>
          <p:spPr>
            <a:xfrm>
              <a:off x="7607375" y="49977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fails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63FD3-38BE-5549-8527-71F9F94C832D}"/>
                </a:ext>
              </a:extLst>
            </p:cNvPr>
            <p:cNvSpPr txBox="1"/>
            <p:nvPr/>
          </p:nvSpPr>
          <p:spPr>
            <a:xfrm>
              <a:off x="6770120" y="5885580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replacement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AFE36EA2-3C7E-B644-9974-CE2C8F88A7C9}"/>
                </a:ext>
              </a:extLst>
            </p:cNvPr>
            <p:cNvSpPr/>
            <p:nvPr/>
          </p:nvSpPr>
          <p:spPr>
            <a:xfrm>
              <a:off x="8202411" y="5062820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4FE317-A338-9042-9CE6-47280154F856}"/>
                </a:ext>
              </a:extLst>
            </p:cNvPr>
            <p:cNvSpPr/>
            <p:nvPr/>
          </p:nvSpPr>
          <p:spPr>
            <a:xfrm>
              <a:off x="8253706" y="5974838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92E0BA-5E07-9947-83B8-47909D250222}"/>
              </a:ext>
            </a:extLst>
          </p:cNvPr>
          <p:cNvSpPr txBox="1"/>
          <p:nvPr/>
        </p:nvSpPr>
        <p:spPr>
          <a:xfrm>
            <a:off x="513188" y="2533606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6672E-3DD4-6641-A81E-9681CF8F2C9B}"/>
              </a:ext>
            </a:extLst>
          </p:cNvPr>
          <p:cNvSpPr txBox="1"/>
          <p:nvPr/>
        </p:nvSpPr>
        <p:spPr>
          <a:xfrm>
            <a:off x="1797124" y="25336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EB684-1721-5742-BF97-B24E7328A158}"/>
              </a:ext>
            </a:extLst>
          </p:cNvPr>
          <p:cNvSpPr txBox="1"/>
          <p:nvPr/>
        </p:nvSpPr>
        <p:spPr>
          <a:xfrm>
            <a:off x="2402936" y="2533606"/>
            <a:ext cx="66877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75945-215E-0442-911D-1BB41C228406}"/>
              </a:ext>
            </a:extLst>
          </p:cNvPr>
          <p:cNvSpPr txBox="1"/>
          <p:nvPr/>
        </p:nvSpPr>
        <p:spPr>
          <a:xfrm>
            <a:off x="3073302" y="2533606"/>
            <a:ext cx="85311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FADA-12DA-CC47-A4B2-E2D9A6C48B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A038C-616D-8E48-AA6F-00B044A1BC1B}"/>
              </a:ext>
            </a:extLst>
          </p:cNvPr>
          <p:cNvSpPr/>
          <p:nvPr/>
        </p:nvSpPr>
        <p:spPr>
          <a:xfrm>
            <a:off x="1565162" y="5067715"/>
            <a:ext cx="8236963" cy="645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Rd,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=constant  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=constant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=0x2468abcd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loads the constant 0x246abcd into r1</a:t>
            </a:r>
            <a:endParaRPr lang="en-US" sz="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2C895B"/>
                </a:solidFill>
              </a:rPr>
              <a:t>set the upper bits not filled from memory differently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2C895B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8002965" cy="1600475"/>
            <a:chOff x="7624416" y="-393013"/>
            <a:chExt cx="8002965" cy="160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11783765" y="7133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402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543161" y="2128454"/>
            <a:ext cx="412354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876340"/>
              </p:ext>
            </p:extLst>
          </p:nvPr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0007-B152-7E97-CABB-9D6ADC65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8" y="0"/>
            <a:ext cx="5653830" cy="446567"/>
          </a:xfrm>
        </p:spPr>
        <p:txBody>
          <a:bodyPr/>
          <a:lstStyle/>
          <a:p>
            <a:r>
              <a:rPr lang="en-US" dirty="0"/>
              <a:t>Array addressing with </a:t>
            </a:r>
            <a:r>
              <a:rPr lang="en-US" dirty="0" err="1"/>
              <a:t>ldr</a:t>
            </a:r>
            <a:r>
              <a:rPr lang="en-US" dirty="0"/>
              <a:t>/str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871E05ED-46AB-6324-530B-3D2CC5EF8AC8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796401" y="581905"/>
          <a:ext cx="8697434" cy="3884773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834834">
                  <a:extLst>
                    <a:ext uri="{9D8B030D-6E8A-4147-A177-3AD203B41FA5}">
                      <a16:colId xmlns:a16="http://schemas.microsoft.com/office/drawing/2014/main" val="1061120942"/>
                    </a:ext>
                  </a:extLst>
                </a:gridCol>
                <a:gridCol w="2149731">
                  <a:extLst>
                    <a:ext uri="{9D8B030D-6E8A-4147-A177-3AD203B41FA5}">
                      <a16:colId xmlns:a16="http://schemas.microsoft.com/office/drawing/2014/main" val="3677830899"/>
                    </a:ext>
                  </a:extLst>
                </a:gridCol>
                <a:gridCol w="2335764">
                  <a:extLst>
                    <a:ext uri="{9D8B030D-6E8A-4147-A177-3AD203B41FA5}">
                      <a16:colId xmlns:a16="http://schemas.microsoft.com/office/drawing/2014/main" val="1770511696"/>
                    </a:ext>
                  </a:extLst>
                </a:gridCol>
                <a:gridCol w="2377105">
                  <a:extLst>
                    <a:ext uri="{9D8B030D-6E8A-4147-A177-3AD203B41FA5}">
                      <a16:colId xmlns:a16="http://schemas.microsoft.com/office/drawing/2014/main" val="3781501844"/>
                    </a:ext>
                  </a:extLst>
                </a:gridCol>
              </a:tblGrid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 addressing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Immediate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register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32461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989615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807467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757084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06728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37620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575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6999E6-EA19-C8BE-FBC7-789B60D6AFF2}"/>
              </a:ext>
            </a:extLst>
          </p:cNvPr>
          <p:cNvSpPr/>
          <p:nvPr/>
        </p:nvSpPr>
        <p:spPr>
          <a:xfrm>
            <a:off x="10322362" y="5898213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EA458-FCB5-7785-283A-523DD066ACC7}"/>
              </a:ext>
            </a:extLst>
          </p:cNvPr>
          <p:cNvSpPr/>
          <p:nvPr/>
        </p:nvSpPr>
        <p:spPr>
          <a:xfrm>
            <a:off x="10322362" y="5595160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94C1C-3624-0AB2-D345-3AEF254D76C3}"/>
              </a:ext>
            </a:extLst>
          </p:cNvPr>
          <p:cNvSpPr/>
          <p:nvPr/>
        </p:nvSpPr>
        <p:spPr>
          <a:xfrm>
            <a:off x="10322362" y="5292107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A9795-A6B2-CEEB-8785-4CA4899A75D6}"/>
              </a:ext>
            </a:extLst>
          </p:cNvPr>
          <p:cNvSpPr/>
          <p:nvPr/>
        </p:nvSpPr>
        <p:spPr>
          <a:xfrm>
            <a:off x="10322362" y="4972791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39766-C3E0-9BC5-6B30-8A6D89FAD44E}"/>
              </a:ext>
            </a:extLst>
          </p:cNvPr>
          <p:cNvSpPr/>
          <p:nvPr/>
        </p:nvSpPr>
        <p:spPr>
          <a:xfrm>
            <a:off x="10322362" y="46688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D9347-2FC5-3B63-7ADE-3687914BBFEE}"/>
              </a:ext>
            </a:extLst>
          </p:cNvPr>
          <p:cNvSpPr/>
          <p:nvPr/>
        </p:nvSpPr>
        <p:spPr>
          <a:xfrm>
            <a:off x="10322362" y="4369312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C44C2-6A88-6E1F-7B6A-1FB09251D066}"/>
              </a:ext>
            </a:extLst>
          </p:cNvPr>
          <p:cNvSpPr/>
          <p:nvPr/>
        </p:nvSpPr>
        <p:spPr>
          <a:xfrm>
            <a:off x="10322362" y="407240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57D7FE-75B4-170B-865A-6210CD63663C}"/>
              </a:ext>
            </a:extLst>
          </p:cNvPr>
          <p:cNvSpPr/>
          <p:nvPr/>
        </p:nvSpPr>
        <p:spPr>
          <a:xfrm>
            <a:off x="10322362" y="37567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2E45-2F5B-B27B-0891-92F10B341477}"/>
              </a:ext>
            </a:extLst>
          </p:cNvPr>
          <p:cNvSpPr txBox="1"/>
          <p:nvPr/>
        </p:nvSpPr>
        <p:spPr>
          <a:xfrm>
            <a:off x="11281301" y="58773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0BCA3-AD9E-798F-EEF9-581C66A290FC}"/>
              </a:ext>
            </a:extLst>
          </p:cNvPr>
          <p:cNvSpPr txBox="1"/>
          <p:nvPr/>
        </p:nvSpPr>
        <p:spPr>
          <a:xfrm>
            <a:off x="11281301" y="55714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D2A8F-DB95-D99B-0B89-16478B96CC59}"/>
              </a:ext>
            </a:extLst>
          </p:cNvPr>
          <p:cNvSpPr txBox="1"/>
          <p:nvPr/>
        </p:nvSpPr>
        <p:spPr>
          <a:xfrm>
            <a:off x="11281301" y="523587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02DAE-2785-934C-8B7F-844760C51D71}"/>
              </a:ext>
            </a:extLst>
          </p:cNvPr>
          <p:cNvSpPr txBox="1"/>
          <p:nvPr/>
        </p:nvSpPr>
        <p:spPr>
          <a:xfrm>
            <a:off x="11281301" y="494573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22E64-241C-499A-2BD0-F59BED3DD273}"/>
              </a:ext>
            </a:extLst>
          </p:cNvPr>
          <p:cNvSpPr txBox="1"/>
          <p:nvPr/>
        </p:nvSpPr>
        <p:spPr>
          <a:xfrm>
            <a:off x="11295248" y="46486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930AC-3776-43E7-5F0A-52375AD810DF}"/>
              </a:ext>
            </a:extLst>
          </p:cNvPr>
          <p:cNvSpPr txBox="1"/>
          <p:nvPr/>
        </p:nvSpPr>
        <p:spPr>
          <a:xfrm>
            <a:off x="11281300" y="43291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D8E63-5CC1-DB10-A380-10B874338B47}"/>
              </a:ext>
            </a:extLst>
          </p:cNvPr>
          <p:cNvSpPr txBox="1"/>
          <p:nvPr/>
        </p:nvSpPr>
        <p:spPr>
          <a:xfrm>
            <a:off x="11257277" y="40458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8C998-2263-0BD9-A17C-7049F9DCD8BF}"/>
              </a:ext>
            </a:extLst>
          </p:cNvPr>
          <p:cNvSpPr/>
          <p:nvPr/>
        </p:nvSpPr>
        <p:spPr>
          <a:xfrm>
            <a:off x="10317220" y="345374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2801E-37C8-AC4B-F121-2E5C9C90C1F4}"/>
              </a:ext>
            </a:extLst>
          </p:cNvPr>
          <p:cNvSpPr txBox="1"/>
          <p:nvPr/>
        </p:nvSpPr>
        <p:spPr>
          <a:xfrm>
            <a:off x="11257277" y="37179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619FC2-908C-5C12-30EE-629AD9272730}"/>
              </a:ext>
            </a:extLst>
          </p:cNvPr>
          <p:cNvSpPr txBox="1"/>
          <p:nvPr/>
        </p:nvSpPr>
        <p:spPr>
          <a:xfrm>
            <a:off x="11271223" y="340701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2FF0C-EB6E-F8C4-62EB-DE93366F7059}"/>
              </a:ext>
            </a:extLst>
          </p:cNvPr>
          <p:cNvSpPr/>
          <p:nvPr/>
        </p:nvSpPr>
        <p:spPr>
          <a:xfrm>
            <a:off x="10312721" y="316190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09C0A2-592B-107A-0E78-A53CED567BA2}"/>
              </a:ext>
            </a:extLst>
          </p:cNvPr>
          <p:cNvSpPr/>
          <p:nvPr/>
        </p:nvSpPr>
        <p:spPr>
          <a:xfrm>
            <a:off x="10312721" y="2864994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F5A98-8AA8-7346-CD32-73C67C3698F3}"/>
              </a:ext>
            </a:extLst>
          </p:cNvPr>
          <p:cNvSpPr/>
          <p:nvPr/>
        </p:nvSpPr>
        <p:spPr>
          <a:xfrm>
            <a:off x="10312721" y="2549393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D8F66-0593-0A98-54A8-09EB719A04CD}"/>
              </a:ext>
            </a:extLst>
          </p:cNvPr>
          <p:cNvSpPr txBox="1"/>
          <p:nvPr/>
        </p:nvSpPr>
        <p:spPr>
          <a:xfrm>
            <a:off x="11257276" y="31026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35564-D9CC-EF54-BA2D-093A55F3E303}"/>
              </a:ext>
            </a:extLst>
          </p:cNvPr>
          <p:cNvSpPr txBox="1"/>
          <p:nvPr/>
        </p:nvSpPr>
        <p:spPr>
          <a:xfrm>
            <a:off x="11261121" y="282926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8B665E-4836-2AC4-83F5-DBF7FADFF5FF}"/>
              </a:ext>
            </a:extLst>
          </p:cNvPr>
          <p:cNvSpPr txBox="1"/>
          <p:nvPr/>
        </p:nvSpPr>
        <p:spPr>
          <a:xfrm>
            <a:off x="11257275" y="252429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2BA34C5-4657-D2F1-7E5F-5758E5F047F0}"/>
              </a:ext>
            </a:extLst>
          </p:cNvPr>
          <p:cNvSpPr/>
          <p:nvPr/>
        </p:nvSpPr>
        <p:spPr bwMode="auto">
          <a:xfrm>
            <a:off x="3671207" y="4700520"/>
            <a:ext cx="4740965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 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.byte 0x41, 0x42, 0x43, 0x44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	.word 0x000000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0x01000000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0x01020304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r0, =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=x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606B2-3E6E-B7D0-2371-D6F1660A2F9C}"/>
              </a:ext>
            </a:extLst>
          </p:cNvPr>
          <p:cNvSpPr/>
          <p:nvPr/>
        </p:nvSpPr>
        <p:spPr>
          <a:xfrm>
            <a:off x="10320136" y="225487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EFB47-E20B-AFC7-491C-C9BE5CAA65E8}"/>
              </a:ext>
            </a:extLst>
          </p:cNvPr>
          <p:cNvSpPr txBox="1"/>
          <p:nvPr/>
        </p:nvSpPr>
        <p:spPr>
          <a:xfrm>
            <a:off x="11274139" y="22081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016A0-576C-CEF7-B0E6-2156E2E4C1F7}"/>
              </a:ext>
            </a:extLst>
          </p:cNvPr>
          <p:cNvSpPr/>
          <p:nvPr/>
        </p:nvSpPr>
        <p:spPr>
          <a:xfrm>
            <a:off x="10315637" y="196303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F0AC95-FA4E-F907-FD57-2345469CE98E}"/>
              </a:ext>
            </a:extLst>
          </p:cNvPr>
          <p:cNvSpPr/>
          <p:nvPr/>
        </p:nvSpPr>
        <p:spPr>
          <a:xfrm>
            <a:off x="10315637" y="1666118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5F57D-8D03-D33A-4877-978E36102242}"/>
              </a:ext>
            </a:extLst>
          </p:cNvPr>
          <p:cNvSpPr/>
          <p:nvPr/>
        </p:nvSpPr>
        <p:spPr>
          <a:xfrm>
            <a:off x="10315637" y="1350517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7CAC9-3396-C173-D776-198D5D90E595}"/>
              </a:ext>
            </a:extLst>
          </p:cNvPr>
          <p:cNvSpPr txBox="1"/>
          <p:nvPr/>
        </p:nvSpPr>
        <p:spPr>
          <a:xfrm>
            <a:off x="11260192" y="190380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9FECE-BEED-2164-2AF0-E0F50068A965}"/>
              </a:ext>
            </a:extLst>
          </p:cNvPr>
          <p:cNvSpPr txBox="1"/>
          <p:nvPr/>
        </p:nvSpPr>
        <p:spPr>
          <a:xfrm>
            <a:off x="11264037" y="1630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E1AA65-AA5F-BC60-BF57-FCBEA8DF7A40}"/>
              </a:ext>
            </a:extLst>
          </p:cNvPr>
          <p:cNvSpPr txBox="1"/>
          <p:nvPr/>
        </p:nvSpPr>
        <p:spPr>
          <a:xfrm>
            <a:off x="11260191" y="13254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45C5F-8B68-16BB-4E75-08315681E832}"/>
              </a:ext>
            </a:extLst>
          </p:cNvPr>
          <p:cNvSpPr/>
          <p:nvPr/>
        </p:nvSpPr>
        <p:spPr>
          <a:xfrm>
            <a:off x="8801876" y="5907247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A880F-B9DE-B79C-587B-C5BEBC33DD04}"/>
              </a:ext>
            </a:extLst>
          </p:cNvPr>
          <p:cNvSpPr txBox="1"/>
          <p:nvPr/>
        </p:nvSpPr>
        <p:spPr>
          <a:xfrm>
            <a:off x="8377364" y="586323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2E26FE-C51D-F25F-57AD-A6EEC8BD683E}"/>
              </a:ext>
            </a:extLst>
          </p:cNvPr>
          <p:cNvSpPr/>
          <p:nvPr/>
        </p:nvSpPr>
        <p:spPr>
          <a:xfrm>
            <a:off x="8801876" y="4675346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83D6E-1463-71F5-60EE-1E8FECB9B2F5}"/>
              </a:ext>
            </a:extLst>
          </p:cNvPr>
          <p:cNvSpPr txBox="1"/>
          <p:nvPr/>
        </p:nvSpPr>
        <p:spPr>
          <a:xfrm>
            <a:off x="8377364" y="463133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5DE687-2BAA-0C57-E145-BD59C6910E23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 flipV="1">
            <a:off x="9737432" y="4824943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164125-9918-A1B6-73B2-8009C91CFFFB}"/>
              </a:ext>
            </a:extLst>
          </p:cNvPr>
          <p:cNvCxnSpPr>
            <a:cxnSpLocks/>
          </p:cNvCxnSpPr>
          <p:nvPr/>
        </p:nvCxnSpPr>
        <p:spPr>
          <a:xfrm flipV="1">
            <a:off x="9752404" y="6051032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Up Arrow 49">
            <a:extLst>
              <a:ext uri="{FF2B5EF4-FFF2-40B4-BE49-F238E27FC236}">
                <a16:creationId xmlns:a16="http://schemas.microsoft.com/office/drawing/2014/main" id="{FC84BCCF-FDC7-D34C-C206-90BDA73EFE4A}"/>
              </a:ext>
            </a:extLst>
          </p:cNvPr>
          <p:cNvSpPr/>
          <p:nvPr/>
        </p:nvSpPr>
        <p:spPr>
          <a:xfrm>
            <a:off x="10590285" y="615844"/>
            <a:ext cx="395257" cy="632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8B884-2FDE-8479-AEFB-0154392CAD44}"/>
              </a:ext>
            </a:extLst>
          </p:cNvPr>
          <p:cNvSpPr txBox="1"/>
          <p:nvPr/>
        </p:nvSpPr>
        <p:spPr>
          <a:xfrm>
            <a:off x="364198" y="505661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rows are</a:t>
            </a:r>
          </a:p>
          <a:p>
            <a:r>
              <a:rPr lang="en-US" dirty="0"/>
              <a:t>independent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12699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1"/>
            <a:ext cx="11350794" cy="593244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03448" y="3014953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12404" y="424717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769846" y="3184230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Branching,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8007221" y="2086641"/>
            <a:ext cx="3736933" cy="2426669"/>
            <a:chOff x="7236396" y="2085963"/>
            <a:chExt cx="3736933" cy="24266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236396" y="3503394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715696" y="2580283"/>
            <a:ext cx="313206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(conditional or unconditional)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left are many unreachable sections of code </a:t>
            </a:r>
          </a:p>
        </p:txBody>
      </p: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DC91-1FE3-824A-BFD5-CC547630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-16797"/>
            <a:ext cx="10515600" cy="715294"/>
          </a:xfrm>
        </p:spPr>
        <p:txBody>
          <a:bodyPr/>
          <a:lstStyle/>
          <a:p>
            <a:r>
              <a:rPr lang="en-US" dirty="0"/>
              <a:t>Label (Address)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A48B-3D48-864C-96F6-0E8E5819A20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727" y="1543558"/>
            <a:ext cx="11218545" cy="40478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have the assembler calculate some useful values for you</a:t>
            </a:r>
          </a:p>
          <a:p>
            <a:r>
              <a:rPr lang="en-US" dirty="0"/>
              <a:t>One common use is calculating the distance in bytes between two labels</a:t>
            </a:r>
          </a:p>
          <a:p>
            <a:r>
              <a:rPr lang="en-US" dirty="0"/>
              <a:t>The dot (.) refers to the address on the current line (the next byte after a previous space allocation)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24CD0-35C1-7943-9345-98C8608CED45}"/>
              </a:ext>
            </a:extLst>
          </p:cNvPr>
          <p:cNvSpPr/>
          <p:nvPr/>
        </p:nvSpPr>
        <p:spPr bwMode="auto">
          <a:xfrm>
            <a:off x="858384" y="3559412"/>
            <a:ext cx="10253615" cy="1636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.string "The value of x is %d\n"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STSZ, (. –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)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number of bytes in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includes \0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STLEN, STSZ – 1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string length of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3E7CE-B41F-2C46-B5D0-09D11730D2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746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95880" y="647088"/>
            <a:ext cx="8343035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(msg)/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(*msg);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'A') &amp;&amp;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12F08DFF-B1B1-A4AD-A89B-7F58A745705B}"/>
              </a:ext>
            </a:extLst>
          </p:cNvPr>
          <p:cNvGraphicFramePr>
            <a:graphicFrameLocks noGrp="1"/>
          </p:cNvGraphicFramePr>
          <p:nvPr/>
        </p:nvGraphicFramePr>
        <p:xfrm>
          <a:off x="6625232" y="2775521"/>
          <a:ext cx="5452587" cy="857919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>
            <a:extLst>
              <a:ext uri="{FF2B5EF4-FFF2-40B4-BE49-F238E27FC236}">
                <a16:creationId xmlns:a16="http://schemas.microsoft.com/office/drawing/2014/main" id="{F4BA7D96-7960-19D4-24AE-CD5A0FA0882C}"/>
              </a:ext>
            </a:extLst>
          </p:cNvPr>
          <p:cNvSpPr/>
          <p:nvPr/>
        </p:nvSpPr>
        <p:spPr>
          <a:xfrm>
            <a:off x="6878803" y="3789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092B0-8B6A-9B15-CE9E-07E116B06FA8}"/>
              </a:ext>
            </a:extLst>
          </p:cNvPr>
          <p:cNvSpPr txBox="1"/>
          <p:nvPr/>
        </p:nvSpPr>
        <p:spPr>
          <a:xfrm>
            <a:off x="6788978" y="413269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5E57426-35A1-A72F-CAFE-7D2AA808CFB4}"/>
              </a:ext>
            </a:extLst>
          </p:cNvPr>
          <p:cNvSpPr/>
          <p:nvPr/>
        </p:nvSpPr>
        <p:spPr>
          <a:xfrm>
            <a:off x="11439917" y="3633440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02A1-BE64-656B-09B5-443FB7616B2A}"/>
              </a:ext>
            </a:extLst>
          </p:cNvPr>
          <p:cNvSpPr txBox="1"/>
          <p:nvPr/>
        </p:nvSpPr>
        <p:spPr>
          <a:xfrm>
            <a:off x="11239128" y="39768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endptr</a:t>
            </a:r>
            <a:endParaRPr lang="en-US" dirty="0"/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AE67CE71-D5B9-28CE-122D-3156BB411338}"/>
              </a:ext>
            </a:extLst>
          </p:cNvPr>
          <p:cNvSpPr/>
          <p:nvPr/>
        </p:nvSpPr>
        <p:spPr>
          <a:xfrm rot="16200000">
            <a:off x="-18475" y="4625919"/>
            <a:ext cx="1117968" cy="311629"/>
          </a:xfrm>
          <a:prstGeom prst="uturnArrow">
            <a:avLst>
              <a:gd name="adj1" fmla="val 11061"/>
              <a:gd name="adj2" fmla="val 107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45F65-1B67-7187-3B34-F2D58869E0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8482" y="1747148"/>
            <a:ext cx="3678620" cy="40650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Iterates a pointer (r2) through the array</a:t>
            </a:r>
          </a:p>
          <a:p>
            <a:r>
              <a:rPr lang="en-US" sz="2000" dirty="0"/>
              <a:t>r3 contains the address +1 past the end of the string</a:t>
            </a:r>
          </a:p>
          <a:p>
            <a:r>
              <a:rPr lang="en-US" sz="2000" dirty="0"/>
              <a:t>MSGSZ is the size of the array (including the '\0) if you wanted to excluded the '\0', then subtract 1 from MSGSZ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rgbClr val="2C895B"/>
                </a:solidFill>
              </a:rPr>
              <a:t>msg is an array of chars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7700"/>
            <a:ext cx="4067503" cy="715294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946094" y="1077789"/>
            <a:ext cx="7981684" cy="56690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.data       // segment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msg:.string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"Hello CSE30! We Are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MSGSZ, (. - msg) // number of bytes in 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.section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	    r1, 0                // initialize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r3, r2, MSGSZ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     // at end of buffer yet?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     // get next char (base addressing)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     // is it less than an 'A" 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// if so, not CAP (short circuit)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     // is it greater than a 'Z"?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if so, not CAP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r1, r1, 1	        // it is a CAP, so increment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     // move to next char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//go to loop guard at top of while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8CC3A94E-6C06-BC36-C6AE-2E41C5AA9AC4}"/>
              </a:ext>
            </a:extLst>
          </p:cNvPr>
          <p:cNvGraphicFramePr>
            <a:graphicFrameLocks noGrp="1"/>
          </p:cNvGraphicFramePr>
          <p:nvPr/>
        </p:nvGraphicFramePr>
        <p:xfrm>
          <a:off x="5285773" y="226558"/>
          <a:ext cx="5452587" cy="446756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Up Arrow 8">
            <a:extLst>
              <a:ext uri="{FF2B5EF4-FFF2-40B4-BE49-F238E27FC236}">
                <a16:creationId xmlns:a16="http://schemas.microsoft.com/office/drawing/2014/main" id="{D1106B42-60CF-77A2-33D4-8D9EE381B395}"/>
              </a:ext>
            </a:extLst>
          </p:cNvPr>
          <p:cNvSpPr/>
          <p:nvPr/>
        </p:nvSpPr>
        <p:spPr>
          <a:xfrm>
            <a:off x="5523673" y="650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EB0B8-CCB1-19F9-8BB2-FFDCD1CF6D20}"/>
              </a:ext>
            </a:extLst>
          </p:cNvPr>
          <p:cNvSpPr txBox="1"/>
          <p:nvPr/>
        </p:nvSpPr>
        <p:spPr>
          <a:xfrm>
            <a:off x="5237128" y="7084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0B7F7A3-59D3-83E9-C63F-A85A42D156C6}"/>
              </a:ext>
            </a:extLst>
          </p:cNvPr>
          <p:cNvSpPr/>
          <p:nvPr/>
        </p:nvSpPr>
        <p:spPr>
          <a:xfrm>
            <a:off x="10155441" y="58570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5EF8A-624E-6CF0-E2BE-5A754EAC2CD1}"/>
              </a:ext>
            </a:extLst>
          </p:cNvPr>
          <p:cNvSpPr txBox="1"/>
          <p:nvPr/>
        </p:nvSpPr>
        <p:spPr>
          <a:xfrm>
            <a:off x="9796710" y="69512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2788341" y="4451455"/>
            <a:ext cx="3007388" cy="559006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38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 flipV="1">
            <a:off x="5986755" y="5169350"/>
            <a:ext cx="1320271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 flipV="1">
            <a:off x="6200701" y="5358187"/>
            <a:ext cx="748976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6304417" y="3500512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" y="397935"/>
            <a:ext cx="9799455" cy="436880"/>
          </a:xfrm>
        </p:spPr>
        <p:txBody>
          <a:bodyPr/>
          <a:lstStyle/>
          <a:p>
            <a:r>
              <a:rPr lang="en-US" dirty="0"/>
              <a:t>Example: 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249600" y="1126990"/>
            <a:ext cx="6562787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mov     r1, 0           // initialize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add     r3, r2, MSGSZ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// at end of buffer yet?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// get next char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// is it less than an 'A" 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// if so, not CAP 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// is it greater than a 'Z"?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// if so, not CAP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r1, r1, 1	   // is a CAP increment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// move to next char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   //go to loop guard while top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01DF7-8C82-E5E4-B718-77B58F700F7C}"/>
              </a:ext>
            </a:extLst>
          </p:cNvPr>
          <p:cNvSpPr txBox="1"/>
          <p:nvPr/>
        </p:nvSpPr>
        <p:spPr>
          <a:xfrm>
            <a:off x="564613" y="5898539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Base register pointer with an end pointer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868BFA-C594-B69E-5F79-B6A9AD4BE26D}"/>
              </a:ext>
            </a:extLst>
          </p:cNvPr>
          <p:cNvGrpSpPr/>
          <p:nvPr/>
        </p:nvGrpSpPr>
        <p:grpSpPr>
          <a:xfrm>
            <a:off x="7217958" y="1126990"/>
            <a:ext cx="4882982" cy="5140881"/>
            <a:chOff x="7217958" y="1126990"/>
            <a:chExt cx="4882982" cy="514088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9BDE7D-1DD5-0F99-199A-505D6032E07E}"/>
                </a:ext>
              </a:extLst>
            </p:cNvPr>
            <p:cNvSpPr/>
            <p:nvPr/>
          </p:nvSpPr>
          <p:spPr bwMode="auto">
            <a:xfrm>
              <a:off x="7217958" y="1126990"/>
              <a:ext cx="4709820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	    r1, 0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r2, =msg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     r3, 0      // index reg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r3, MSGSZ   // are we done?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ldrb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r0, [r2, r3]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'A'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'Z'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r1, r1, 1</a:t>
              </a: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r3, r3, 1  // index++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b  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067DB-6B4F-72F4-3AA1-55FD2EB98B24}"/>
                </a:ext>
              </a:extLst>
            </p:cNvPr>
            <p:cNvSpPr txBox="1"/>
            <p:nvPr/>
          </p:nvSpPr>
          <p:spPr>
            <a:xfrm>
              <a:off x="7217958" y="5898539"/>
              <a:ext cx="4882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Base register pointer + Offset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4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D4FB0-EB24-D9AB-6E0C-E145581A15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0162" y="5214671"/>
            <a:ext cx="4408377" cy="1239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Make sure to index by bytes and increment the index register by </a:t>
            </a:r>
            <a:r>
              <a:rPr lang="en-US" dirty="0" err="1"/>
              <a:t>sizeof</a:t>
            </a:r>
            <a:r>
              <a:rPr lang="en-US" dirty="0"/>
              <a:t>(int) =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Example: Base Register + Register Offset Two Buffers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93455" y="493986"/>
            <a:ext cx="4721793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 = {1, 3, 5, 7, 9, 11};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SZ;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9BDE7D-1DD5-0F99-199A-505D6032E07E}"/>
              </a:ext>
            </a:extLst>
          </p:cNvPr>
          <p:cNvSpPr/>
          <p:nvPr/>
        </p:nvSpPr>
        <p:spPr bwMode="auto">
          <a:xfrm>
            <a:off x="5836257" y="383461"/>
            <a:ext cx="6241562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.data       // segment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:.word       1, 3, 5, 7, 9, 11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(.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  // bytes msg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:.space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INT_STEP,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r0,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r1,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mov     r2, 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 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bytes!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r3, [r0, r2]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str    r3, [r1, r2]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    r2, r2,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b  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16963-56AC-3250-FF56-7DC73B80D68D}"/>
              </a:ext>
            </a:extLst>
          </p:cNvPr>
          <p:cNvSpPr txBox="1"/>
          <p:nvPr/>
        </p:nvSpPr>
        <p:spPr>
          <a:xfrm>
            <a:off x="9587924" y="5436647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56727" y="4570569"/>
            <a:ext cx="7078545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of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80933"/>
              </p:ext>
            </p:extLst>
          </p:nvPr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=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5)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!=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code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402657" y="4202420"/>
          <a:ext cx="11288404" cy="21206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97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&lt;op&gt; Syntax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1" i="0" dirty="0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  <a:sym typeface="Wingdings"/>
                        </a:rPr>
                        <a:t></a:t>
                      </a:r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800" b="1" i="0" baseline="-2500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&amp; Op2</a:t>
                      </a:r>
                      <a:endParaRPr lang="en-US" sz="1800" b="1" i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1" i="0" dirty="0" err="1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bic</a:t>
                      </a: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  <a:sym typeface="Wingdings"/>
                        </a:rPr>
                        <a:t>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&amp; ~Op2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1" i="0" dirty="0" err="1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orr</a:t>
                      </a: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  <a:sym typeface="Wingdings"/>
                        </a:rPr>
                        <a:t>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| 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1" i="0" dirty="0" err="1">
                          <a:solidFill>
                            <a:srgbClr val="0070C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eor</a:t>
                      </a: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	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, 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d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  <a:sym typeface="Wingdings"/>
                        </a:rPr>
                        <a:t>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800" b="1" i="0" baseline="-250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 ^ Op2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Bit Masks: Masking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775" y="2314970"/>
            <a:ext cx="5960225" cy="31331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</a:t>
            </a: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or: 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</a:t>
            </a: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450E0-8D2D-1649-965D-EBDD2579A946}"/>
              </a:ext>
            </a:extLst>
          </p:cNvPr>
          <p:cNvGrpSpPr/>
          <p:nvPr/>
        </p:nvGrpSpPr>
        <p:grpSpPr>
          <a:xfrm>
            <a:off x="6312441" y="230156"/>
            <a:ext cx="5585942" cy="2412847"/>
            <a:chOff x="339063" y="4350914"/>
            <a:chExt cx="5585942" cy="241284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56E95729-41A5-234F-A993-769915239C45}"/>
                </a:ext>
              </a:extLst>
            </p:cNvPr>
            <p:cNvSpPr txBox="1">
              <a:spLocks/>
            </p:cNvSpPr>
            <p:nvPr/>
          </p:nvSpPr>
          <p:spPr>
            <a:xfrm>
              <a:off x="339063" y="4350914"/>
              <a:ext cx="5585942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mask force lower 16 bits to 1 "</a:t>
              </a:r>
              <a:r>
                <a:rPr lang="en-US" sz="1800" b="1" dirty="0">
                  <a:solidFill>
                    <a:srgbClr val="0070C0"/>
                  </a:solidFill>
                  <a:cs typeface="Courier New" panose="02070309020205020404" pitchFamily="49" charset="0"/>
                </a:rPr>
                <a:t>mask on</a:t>
              </a:r>
              <a:r>
                <a:rPr lang="en-US" sz="18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" </a:t>
              </a:r>
              <a:r>
                <a:rPr lang="en-US" sz="1800" dirty="0">
                  <a:cs typeface="Courier New" panose="02070309020205020404" pitchFamily="49" charset="0"/>
                </a:rPr>
                <a:t>operation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lower half to 1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D2BD4B4-20BF-E44D-886D-1272E6D0106E}"/>
                </a:ext>
              </a:extLst>
            </p:cNvPr>
            <p:cNvCxnSpPr/>
            <p:nvPr/>
          </p:nvCxnSpPr>
          <p:spPr>
            <a:xfrm>
              <a:off x="1184550" y="6261485"/>
              <a:ext cx="22119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02200B-A566-E8CD-D24B-DCBAFBECCFC4}"/>
              </a:ext>
            </a:extLst>
          </p:cNvPr>
          <p:cNvGrpSpPr/>
          <p:nvPr/>
        </p:nvGrpSpPr>
        <p:grpSpPr>
          <a:xfrm>
            <a:off x="6341836" y="2927597"/>
            <a:ext cx="5585942" cy="3785281"/>
            <a:chOff x="6341836" y="166562"/>
            <a:chExt cx="5585942" cy="37852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CAF72A-9469-4444-BFBB-A222E66E5235}"/>
                </a:ext>
              </a:extLst>
            </p:cNvPr>
            <p:cNvGrpSpPr/>
            <p:nvPr/>
          </p:nvGrpSpPr>
          <p:grpSpPr>
            <a:xfrm>
              <a:off x="6341836" y="166562"/>
              <a:ext cx="5585942" cy="3785281"/>
              <a:chOff x="6096092" y="1623860"/>
              <a:chExt cx="5585942" cy="3785281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08E09E5-9AC4-CD4E-8C0C-46EF01EF3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92" y="1623860"/>
                <a:ext cx="5585942" cy="37852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dirty="0">
                    <a:cs typeface="Courier New" panose="02070309020205020404" pitchFamily="49" charset="0"/>
                  </a:rPr>
                  <a:t>mask to invert the lower 8-bits  "</a:t>
                </a:r>
                <a:r>
                  <a:rPr lang="en-US" sz="1800" b="1" dirty="0">
                    <a:solidFill>
                      <a:srgbClr val="0070C0"/>
                    </a:solidFill>
                    <a:cs typeface="Courier New" panose="02070309020205020404" pitchFamily="49" charset="0"/>
                  </a:rPr>
                  <a:t>bit toggle</a:t>
                </a:r>
                <a:r>
                  <a:rPr lang="en-US" sz="1800" dirty="0">
                    <a:solidFill>
                      <a:srgbClr val="0070C0"/>
                    </a:solidFill>
                    <a:cs typeface="Courier New" panose="02070309020205020404" pitchFamily="49" charset="0"/>
                  </a:rPr>
                  <a:t>" </a:t>
                </a:r>
                <a:r>
                  <a:rPr lang="en-US" sz="1800" dirty="0">
                    <a:cs typeface="Courier New" panose="02070309020205020404" pitchFamily="49" charset="0"/>
                  </a:rPr>
                  <a:t>operation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eor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r2, r3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ff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flip LSB bits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88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ff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apply a 2</a:t>
                </a:r>
                <a:r>
                  <a:rPr lang="en-US" sz="2000" baseline="30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nd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time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77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original value!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67751DB-26C9-B048-9E44-543B5484E9D7}"/>
                  </a:ext>
                </a:extLst>
              </p:cNvPr>
              <p:cNvCxnSpPr/>
              <p:nvPr/>
            </p:nvCxnSpPr>
            <p:spPr>
              <a:xfrm>
                <a:off x="6956026" y="3534432"/>
                <a:ext cx="2211977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B253D-DE24-16B7-B4FD-446FD98FA0D4}"/>
                </a:ext>
              </a:extLst>
            </p:cNvPr>
            <p:cNvCxnSpPr/>
            <p:nvPr/>
          </p:nvCxnSpPr>
          <p:spPr>
            <a:xfrm>
              <a:off x="7215955" y="3568960"/>
              <a:ext cx="22119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346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Bit Masks: Masking - 2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D4D038-F29B-F12B-A08D-57C276D4FF7F}"/>
              </a:ext>
            </a:extLst>
          </p:cNvPr>
          <p:cNvGrpSpPr/>
          <p:nvPr/>
        </p:nvGrpSpPr>
        <p:grpSpPr>
          <a:xfrm>
            <a:off x="6034351" y="4104933"/>
            <a:ext cx="5988908" cy="2412847"/>
            <a:chOff x="231674" y="1639014"/>
            <a:chExt cx="5988908" cy="2412847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039C95F-EB9A-EEBC-35FB-98C44F094E17}"/>
                </a:ext>
              </a:extLst>
            </p:cNvPr>
            <p:cNvSpPr txBox="1">
              <a:spLocks/>
            </p:cNvSpPr>
            <p:nvPr/>
          </p:nvSpPr>
          <p:spPr>
            <a:xfrm>
              <a:off x="231674" y="1639014"/>
              <a:ext cx="5988908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clear  bit 5 to a 0 without changing the other bits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bic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clear bit 5 (0010)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57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E91787-7400-088A-71EF-AE85875CF663}"/>
                </a:ext>
              </a:extLst>
            </p:cNvPr>
            <p:cNvCxnSpPr/>
            <p:nvPr/>
          </p:nvCxnSpPr>
          <p:spPr>
            <a:xfrm>
              <a:off x="1233975" y="3598070"/>
              <a:ext cx="22119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5C9927-716D-8073-19F0-5DCB827A8160}"/>
              </a:ext>
            </a:extLst>
          </p:cNvPr>
          <p:cNvGrpSpPr/>
          <p:nvPr/>
        </p:nvGrpSpPr>
        <p:grpSpPr>
          <a:xfrm>
            <a:off x="825931" y="1261393"/>
            <a:ext cx="4302362" cy="2412847"/>
            <a:chOff x="6096001" y="652895"/>
            <a:chExt cx="4302362" cy="2412847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B194EA53-77FE-010A-389A-64D7BBC6F41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652895"/>
              <a:ext cx="4302362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mask to </a:t>
              </a:r>
              <a:r>
                <a:rPr lang="en-US" sz="1800" b="1" dirty="0">
                  <a:solidFill>
                    <a:srgbClr val="0070C0"/>
                  </a:solidFill>
                  <a:cs typeface="Courier New" panose="02070309020205020404" pitchFamily="49" charset="0"/>
                </a:rPr>
                <a:t>extract top 8 bits </a:t>
              </a:r>
              <a:r>
                <a:rPr lang="en-US" sz="1800" dirty="0">
                  <a:cs typeface="Courier New" panose="02070309020205020404" pitchFamily="49" charset="0"/>
                </a:rPr>
                <a:t>of r2 into r1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3FC432-A460-E186-F1A6-927E468338BA}"/>
                </a:ext>
              </a:extLst>
            </p:cNvPr>
            <p:cNvCxnSpPr>
              <a:cxnSpLocks/>
            </p:cNvCxnSpPr>
            <p:nvPr/>
          </p:nvCxnSpPr>
          <p:spPr>
            <a:xfrm>
              <a:off x="6893150" y="2580545"/>
              <a:ext cx="230218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C7A422-8696-0BE2-DC53-07ED9F400BB5}"/>
              </a:ext>
            </a:extLst>
          </p:cNvPr>
          <p:cNvGrpSpPr/>
          <p:nvPr/>
        </p:nvGrpSpPr>
        <p:grpSpPr>
          <a:xfrm>
            <a:off x="264222" y="4110175"/>
            <a:ext cx="5585942" cy="2412847"/>
            <a:chOff x="330528" y="1639014"/>
            <a:chExt cx="5585942" cy="2412847"/>
          </a:xfrm>
        </p:grpSpPr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4900921C-7679-B09B-B972-C42E951BB7F8}"/>
                </a:ext>
              </a:extLst>
            </p:cNvPr>
            <p:cNvSpPr txBox="1">
              <a:spLocks/>
            </p:cNvSpPr>
            <p:nvPr/>
          </p:nvSpPr>
          <p:spPr>
            <a:xfrm>
              <a:off x="330528" y="1639014"/>
              <a:ext cx="5585942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mask to force lower 8 bits to 0 "</a:t>
              </a:r>
              <a:r>
                <a:rPr lang="en-US" sz="1800" b="1" dirty="0">
                  <a:solidFill>
                    <a:srgbClr val="0070C0"/>
                  </a:solidFill>
                  <a:cs typeface="Courier New" panose="02070309020205020404" pitchFamily="49" charset="0"/>
                </a:rPr>
                <a:t>mask off</a:t>
              </a:r>
              <a:r>
                <a:rPr lang="en-US" sz="18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" </a:t>
              </a:r>
              <a:r>
                <a:rPr lang="en-US" sz="1800" dirty="0">
                  <a:cs typeface="Courier New" panose="02070309020205020404" pitchFamily="49" charset="0"/>
                </a:rPr>
                <a:t>operation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clear LSB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5DF29C-6124-386C-91BA-CF9B902643F6}"/>
                </a:ext>
              </a:extLst>
            </p:cNvPr>
            <p:cNvCxnSpPr/>
            <p:nvPr/>
          </p:nvCxnSpPr>
          <p:spPr>
            <a:xfrm>
              <a:off x="1271046" y="3601995"/>
              <a:ext cx="22119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03781-A830-B98A-0A9A-E28488E8EF64}"/>
              </a:ext>
            </a:extLst>
          </p:cNvPr>
          <p:cNvGrpSpPr/>
          <p:nvPr/>
        </p:nvGrpSpPr>
        <p:grpSpPr>
          <a:xfrm>
            <a:off x="6034351" y="1238296"/>
            <a:ext cx="5765380" cy="2412847"/>
            <a:chOff x="6034351" y="1238296"/>
            <a:chExt cx="5765380" cy="2412847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034351" y="1238296"/>
              <a:ext cx="5765380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mask to query the status of a bit </a:t>
              </a:r>
              <a:r>
                <a:rPr lang="en-US" sz="1800" dirty="0">
                  <a:solidFill>
                    <a:schemeClr val="accent1"/>
                  </a:solidFill>
                  <a:cs typeface="Courier New" panose="02070309020205020404" pitchFamily="49" charset="0"/>
                </a:rPr>
                <a:t>"</a:t>
              </a:r>
              <a:r>
                <a:rPr lang="en-US" sz="1800" b="1" dirty="0">
                  <a:solidFill>
                    <a:schemeClr val="accent1"/>
                  </a:solidFill>
                  <a:cs typeface="Courier New" panose="02070309020205020404" pitchFamily="49" charset="0"/>
                </a:rPr>
                <a:t>bit status</a:t>
              </a:r>
              <a:r>
                <a:rPr lang="en-US" sz="1800" dirty="0">
                  <a:solidFill>
                    <a:schemeClr val="accent1"/>
                  </a:solidFill>
                  <a:cs typeface="Courier New" panose="02070309020205020404" pitchFamily="49" charset="0"/>
                </a:rPr>
                <a:t>" </a:t>
              </a:r>
              <a:r>
                <a:rPr lang="en-US" sz="1800" dirty="0">
                  <a:cs typeface="Courier New" panose="02070309020205020404" pitchFamily="49" charset="0"/>
                </a:rPr>
                <a:t>operation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is bit 0 set?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 (0 if not set)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AF37F2-E16D-5794-07A1-76054CEA1F13}"/>
                </a:ext>
              </a:extLst>
            </p:cNvPr>
            <p:cNvCxnSpPr>
              <a:cxnSpLocks/>
            </p:cNvCxnSpPr>
            <p:nvPr/>
          </p:nvCxnSpPr>
          <p:spPr>
            <a:xfrm>
              <a:off x="6912704" y="3182511"/>
              <a:ext cx="230218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10515600" cy="527700"/>
          </a:xfrm>
        </p:spPr>
        <p:txBody>
          <a:bodyPr/>
          <a:lstStyle/>
          <a:p>
            <a:r>
              <a:rPr lang="en-US" dirty="0"/>
              <a:t>Bit Masks: Masking - 3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BB2C95-6B33-FE43-B2A5-3170A6A4CE4C}"/>
              </a:ext>
            </a:extLst>
          </p:cNvPr>
          <p:cNvGrpSpPr/>
          <p:nvPr/>
        </p:nvGrpSpPr>
        <p:grpSpPr>
          <a:xfrm>
            <a:off x="5865942" y="3710402"/>
            <a:ext cx="5993330" cy="2851763"/>
            <a:chOff x="102670" y="3221777"/>
            <a:chExt cx="5993330" cy="2851763"/>
          </a:xfrm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B9EBB15-3438-3947-A9A7-7D52224835D2}"/>
                </a:ext>
              </a:extLst>
            </p:cNvPr>
            <p:cNvSpPr txBox="1">
              <a:spLocks/>
            </p:cNvSpPr>
            <p:nvPr/>
          </p:nvSpPr>
          <p:spPr>
            <a:xfrm>
              <a:off x="102670" y="3221777"/>
              <a:ext cx="5993330" cy="28517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rgbClr val="0070C0"/>
                  </a:solidFill>
                  <a:cs typeface="Courier New" panose="02070309020205020404" pitchFamily="49" charset="0"/>
                </a:rPr>
                <a:t>remainder (mod): </a:t>
              </a:r>
              <a:r>
                <a:rPr lang="en-US" sz="1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num % d </a:t>
              </a:r>
              <a:r>
                <a:rPr lang="en-US" sz="1800" dirty="0">
                  <a:cs typeface="Courier New" panose="02070309020205020404" pitchFamily="49" charset="0"/>
                </a:rPr>
                <a:t>where </a:t>
              </a:r>
              <a:r>
                <a:rPr lang="en-US" sz="1800" dirty="0"/>
                <a:t>n ≥ 0 and d = 2</a:t>
              </a:r>
              <a:r>
                <a:rPr lang="en-US" sz="1800" baseline="30000" dirty="0"/>
                <a:t>k</a:t>
              </a:r>
              <a:r>
                <a:rPr lang="en-US" sz="1800" dirty="0">
                  <a:cs typeface="Courier New" panose="02070309020205020404" pitchFamily="49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2</a:t>
              </a:r>
              <a:r>
                <a:rPr lang="en-US" sz="1800" baseline="30000" dirty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-1 so for mod 16, mask = 16 -1 = 15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(if 0: divisible by)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C4DC05-3763-874E-B873-80FFE5DA2549}"/>
                </a:ext>
              </a:extLst>
            </p:cNvPr>
            <p:cNvCxnSpPr>
              <a:cxnSpLocks/>
            </p:cNvCxnSpPr>
            <p:nvPr/>
          </p:nvCxnSpPr>
          <p:spPr>
            <a:xfrm>
              <a:off x="994685" y="5471354"/>
              <a:ext cx="22119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8A1F58-A4B9-274B-8A28-DEE717CE6A07}"/>
              </a:ext>
            </a:extLst>
          </p:cNvPr>
          <p:cNvGrpSpPr/>
          <p:nvPr/>
        </p:nvGrpSpPr>
        <p:grpSpPr>
          <a:xfrm>
            <a:off x="5797002" y="248880"/>
            <a:ext cx="5993331" cy="2859337"/>
            <a:chOff x="6096000" y="3214203"/>
            <a:chExt cx="5993331" cy="2859337"/>
          </a:xfrm>
        </p:grpSpPr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4610A5BF-49FB-B94E-A57D-440FB6186E20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214203"/>
              <a:ext cx="5993331" cy="28593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rgbClr val="0070C0"/>
                  </a:solidFill>
                  <a:cs typeface="Courier New" panose="02070309020205020404" pitchFamily="49" charset="0"/>
                </a:rPr>
                <a:t>remainder (mod): </a:t>
              </a:r>
              <a:r>
                <a:rPr lang="en-US" sz="1800" b="1" dirty="0">
                  <a:solidFill>
                    <a:schemeClr val="accent5"/>
                  </a:solidFill>
                  <a:cs typeface="Courier New" panose="02070309020205020404" pitchFamily="49" charset="0"/>
                </a:rPr>
                <a:t>num % d </a:t>
              </a:r>
              <a:r>
                <a:rPr lang="en-US" sz="1800" dirty="0">
                  <a:cs typeface="Courier New" panose="02070309020205020404" pitchFamily="49" charset="0"/>
                </a:rPr>
                <a:t>where </a:t>
              </a:r>
              <a:r>
                <a:rPr lang="en-US" sz="1800" dirty="0"/>
                <a:t>n ≥ 0 and d = 2</a:t>
              </a:r>
              <a:r>
                <a:rPr lang="en-US" sz="1800" baseline="30000" dirty="0"/>
                <a:t>k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2</a:t>
              </a:r>
              <a:r>
                <a:rPr lang="en-US" sz="1800" baseline="30000" dirty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 - 1 so for mod 2, mask = 2 -1 = 1 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 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C070BC-321E-BF47-B995-256328795BFC}"/>
                </a:ext>
              </a:extLst>
            </p:cNvPr>
            <p:cNvCxnSpPr/>
            <p:nvPr/>
          </p:nvCxnSpPr>
          <p:spPr>
            <a:xfrm>
              <a:off x="7013362" y="5467768"/>
              <a:ext cx="22119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675E0F-7037-1A46-FFAD-8A5DA0586FD4}"/>
              </a:ext>
            </a:extLst>
          </p:cNvPr>
          <p:cNvGrpSpPr/>
          <p:nvPr/>
        </p:nvGrpSpPr>
        <p:grpSpPr>
          <a:xfrm>
            <a:off x="893704" y="2222576"/>
            <a:ext cx="4444617" cy="3038972"/>
            <a:chOff x="65599" y="764106"/>
            <a:chExt cx="4444617" cy="3038972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A32FF35C-FA38-80B3-A1E7-0ED6EFD5F465}"/>
                </a:ext>
              </a:extLst>
            </p:cNvPr>
            <p:cNvSpPr txBox="1">
              <a:spLocks/>
            </p:cNvSpPr>
            <p:nvPr/>
          </p:nvSpPr>
          <p:spPr>
            <a:xfrm>
              <a:off x="65599" y="764106"/>
              <a:ext cx="4444617" cy="30389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mask to get </a:t>
              </a:r>
              <a:r>
                <a:rPr lang="en-US" sz="1800" b="1" dirty="0">
                  <a:solidFill>
                    <a:srgbClr val="0070C0"/>
                  </a:solidFill>
                  <a:cs typeface="Courier New" panose="02070309020205020404" pitchFamily="49" charset="0"/>
                </a:rPr>
                <a:t>1's complement </a:t>
              </a:r>
              <a:r>
                <a:rPr lang="en-US" sz="1800" dirty="0">
                  <a:cs typeface="Courier New" panose="02070309020205020404" pitchFamily="49" charset="0"/>
                </a:rPr>
                <a:t>operation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cs typeface="Courier New" panose="02070309020205020404" pitchFamily="49" charset="0"/>
                </a:rPr>
                <a:t>(like </a:t>
              </a:r>
              <a:r>
                <a:rPr lang="en-US" sz="1800" dirty="0" err="1">
                  <a:cs typeface="Courier New" panose="02070309020205020404" pitchFamily="49" charset="0"/>
                </a:rPr>
                <a:t>mvn</a:t>
              </a:r>
              <a:r>
                <a:rPr lang="en-US" sz="1800" dirty="0">
                  <a:cs typeface="Courier New" panose="02070309020205020404" pitchFamily="49" charset="0"/>
                </a:rPr>
                <a:t>)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r2, r3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0x54 54 54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0B4219-6E00-1059-B53E-796A4081CBAD}"/>
                </a:ext>
              </a:extLst>
            </p:cNvPr>
            <p:cNvCxnSpPr>
              <a:cxnSpLocks/>
            </p:cNvCxnSpPr>
            <p:nvPr/>
          </p:nvCxnSpPr>
          <p:spPr>
            <a:xfrm>
              <a:off x="902921" y="3125458"/>
              <a:ext cx="230218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93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3" y="2867450"/>
          <a:ext cx="12053453" cy="349218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 Shift Left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Shift Right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Arithmetic Shift Right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Rotate Right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rot: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925184" y="3392530"/>
            <a:ext cx="4054017" cy="2958635"/>
            <a:chOff x="7899393" y="1727347"/>
            <a:chExt cx="4054017" cy="2958635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9399" y="1727347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9393" y="2457044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1133" y="3162409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12663" y="3903915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409357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const5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Shift &amp; Rotate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501" y="2144513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13495" y="932716"/>
            <a:ext cx="6777389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 (see the sign extend)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6310693" y="4272337"/>
            <a:ext cx="3113424" cy="2451683"/>
            <a:chOff x="854288" y="3916170"/>
            <a:chExt cx="3113424" cy="245168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021527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0x7b ab ab 77</a:t>
              </a: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0x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2089900" y="4363948"/>
            <a:ext cx="3084729" cy="2407380"/>
            <a:chOff x="1171140" y="2342568"/>
            <a:chExt cx="3084729" cy="240738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77</a:t>
              </a: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0x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1659203"/>
            <a:chOff x="383045" y="2533767"/>
            <a:chExt cx="11092648" cy="16592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1663983"/>
            <a:chOff x="383045" y="2528987"/>
            <a:chExt cx="11092648" cy="1663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185082"/>
            <a:ext cx="10999989" cy="1453112"/>
            <a:chOff x="939114" y="5185082"/>
            <a:chExt cx="10999989" cy="145311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185082"/>
              <a:ext cx="2032216" cy="1432508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821452"/>
            <a:chOff x="-587" y="3517439"/>
            <a:chExt cx="11939690" cy="18214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08" y="244770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Creating a Mask 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7AB73ED-BF4F-0694-697E-A5539B133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191556"/>
              </p:ext>
            </p:extLst>
          </p:nvPr>
        </p:nvGraphicFramePr>
        <p:xfrm>
          <a:off x="3774180" y="1728746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ACED9FE-F0E2-CE37-ABAA-2786D8D05D04}"/>
              </a:ext>
            </a:extLst>
          </p:cNvPr>
          <p:cNvSpPr txBox="1"/>
          <p:nvPr/>
        </p:nvSpPr>
        <p:spPr>
          <a:xfrm>
            <a:off x="0" y="2267407"/>
            <a:ext cx="3666105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a 1 mask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=0x00ffff0000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a 0 mask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r3, =0xff0000ffff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C2BBA8-F04C-7CD8-091D-5679BA860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29759"/>
              </p:ext>
            </p:extLst>
          </p:nvPr>
        </p:nvGraphicFramePr>
        <p:xfrm>
          <a:off x="3774180" y="3717149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17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243069" y="4633474"/>
            <a:ext cx="299945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26350" y="4584666"/>
            <a:ext cx="265209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r3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384901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172934" y="4877054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72934" y="5426185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424268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522178" y="3086588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a 1 mask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707886"/>
            <a:chOff x="509080" y="5700778"/>
            <a:chExt cx="1131678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493838" y="449532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317562" y="745009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7580"/>
          </a:xfrm>
        </p:spPr>
        <p:txBody>
          <a:bodyPr/>
          <a:lstStyle/>
          <a:p>
            <a:r>
              <a:rPr lang="en-US" sz="3200" dirty="0"/>
              <a:t>Isolating Bitfields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32DDC5-063B-0FCB-1D0E-3C98C08D47A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84786" y="5377304"/>
            <a:ext cx="10669905" cy="12904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/>
              <a:t>ror</a:t>
            </a:r>
            <a:r>
              <a:rPr lang="en-US" dirty="0"/>
              <a:t> to move the field to the desired location</a:t>
            </a:r>
          </a:p>
          <a:p>
            <a:r>
              <a:rPr lang="en-US" dirty="0"/>
              <a:t>Alternative: If you can create an </a:t>
            </a:r>
            <a:r>
              <a:rPr lang="en-US" dirty="0">
                <a:solidFill>
                  <a:srgbClr val="0070C0"/>
                </a:solidFill>
              </a:rPr>
              <a:t>immediate value mask </a:t>
            </a:r>
            <a:r>
              <a:rPr lang="en-US" dirty="0"/>
              <a:t>with a data operation like: </a:t>
            </a:r>
            <a:r>
              <a:rPr lang="en-US" dirty="0" err="1"/>
              <a:t>movn</a:t>
            </a:r>
            <a:r>
              <a:rPr lang="en-US" dirty="0"/>
              <a:t>, mov, add, or sub that is often faster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460510" y="2606257"/>
          <a:ext cx="8183680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478930" y="4123470"/>
          <a:ext cx="8183680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-59140" y="3729125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Isolated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105877" y="1976557"/>
            <a:ext cx="11092648" cy="1536705"/>
            <a:chOff x="383045" y="2656265"/>
            <a:chExt cx="11092648" cy="15367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8025688" y="2761820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812595" y="2656265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053170" y="3501847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9130018" y="107068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38129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3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14492"/>
            <a:ext cx="12093758" cy="490633"/>
          </a:xfrm>
        </p:spPr>
        <p:txBody>
          <a:bodyPr/>
          <a:lstStyle/>
          <a:p>
            <a:r>
              <a:rPr lang="en-US" dirty="0"/>
              <a:t>Reference: LDR/STR – Register To/From Memory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624" y="2841489"/>
            <a:ext cx="10048377" cy="15964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+ 0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Rm]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+- offset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424715" y="656435"/>
            <a:ext cx="5633963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93718" y="177796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3814625" y="2193840"/>
            <a:ext cx="168090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offset constant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4252" y="185703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694858" y="219900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destination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557076" y="149076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2866348" y="149546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3478312" y="149076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2260536" y="149181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2616764" y="108497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1855237" y="707399"/>
            <a:ext cx="395683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1855238" y="149076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557076" y="72244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1547447" y="109177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AE9F5-DC96-824F-A293-2B5EB5AFE680}"/>
              </a:ext>
            </a:extLst>
          </p:cNvPr>
          <p:cNvGrpSpPr/>
          <p:nvPr/>
        </p:nvGrpSpPr>
        <p:grpSpPr>
          <a:xfrm>
            <a:off x="6293814" y="630667"/>
            <a:ext cx="5633964" cy="1989556"/>
            <a:chOff x="6260122" y="452935"/>
            <a:chExt cx="5633964" cy="19895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E002E9-C49C-B144-8E83-3FD2C22AF615}"/>
                </a:ext>
              </a:extLst>
            </p:cNvPr>
            <p:cNvSpPr/>
            <p:nvPr/>
          </p:nvSpPr>
          <p:spPr>
            <a:xfrm>
              <a:off x="6260122" y="452935"/>
              <a:ext cx="5633964" cy="19895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9FD4B8-2998-BE4D-999F-BC8A0EBE6D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41249" y="1603051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6F3AB-7A3A-074A-A40B-8FD368B0416B}"/>
                </a:ext>
              </a:extLst>
            </p:cNvPr>
            <p:cNvSpPr txBox="1"/>
            <p:nvPr/>
          </p:nvSpPr>
          <p:spPr>
            <a:xfrm>
              <a:off x="9465482" y="1959340"/>
              <a:ext cx="23349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Offset/index Register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BB029A-B563-7F46-B372-0DD7A36B2ED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00815" y="162237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564177-F2D3-104B-9EDA-B15B325F67A7}"/>
                </a:ext>
              </a:extLst>
            </p:cNvPr>
            <p:cNvSpPr txBox="1"/>
            <p:nvPr/>
          </p:nvSpPr>
          <p:spPr>
            <a:xfrm>
              <a:off x="6617594" y="1960993"/>
              <a:ext cx="276229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Rd – destination register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56B6B8-EDBA-5844-BB01-2EA1896DFCF1}"/>
                </a:ext>
              </a:extLst>
            </p:cNvPr>
            <p:cNvSpPr txBox="1"/>
            <p:nvPr/>
          </p:nvSpPr>
          <p:spPr>
            <a:xfrm>
              <a:off x="6740915" y="1255794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ldr</a:t>
              </a:r>
              <a:r>
                <a:rPr lang="en-US" sz="2000" b="1" dirty="0">
                  <a:solidFill>
                    <a:schemeClr val="tx2"/>
                  </a:solidFill>
                </a:rPr>
                <a:t>/str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DC2C2-F786-7841-A483-4BAFA3CFBD2B}"/>
                </a:ext>
              </a:extLst>
            </p:cNvPr>
            <p:cNvSpPr txBox="1"/>
            <p:nvPr/>
          </p:nvSpPr>
          <p:spPr>
            <a:xfrm>
              <a:off x="9013463" y="125944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B3D027-53D7-8544-8ADD-28926B9D792A}"/>
                </a:ext>
              </a:extLst>
            </p:cNvPr>
            <p:cNvSpPr txBox="1"/>
            <p:nvPr/>
          </p:nvSpPr>
          <p:spPr>
            <a:xfrm>
              <a:off x="8407651" y="125579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C9B910-3792-524C-9DC7-9987E5CF34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10557" y="886078"/>
              <a:ext cx="0" cy="3909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6CCDD2-37B6-4F47-8970-7FB05A862360}"/>
                </a:ext>
              </a:extLst>
            </p:cNvPr>
            <p:cNvSpPr txBox="1"/>
            <p:nvPr/>
          </p:nvSpPr>
          <p:spPr>
            <a:xfrm>
              <a:off x="8030030" y="529634"/>
              <a:ext cx="38103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Rn – base register contain address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A716F-DB0F-2F47-B855-E8DCC6916433}"/>
                </a:ext>
              </a:extLst>
            </p:cNvPr>
            <p:cNvSpPr txBox="1"/>
            <p:nvPr/>
          </p:nvSpPr>
          <p:spPr>
            <a:xfrm>
              <a:off x="9623059" y="1255794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377830-13DC-1744-8C63-67313136F57B}"/>
                </a:ext>
              </a:extLst>
            </p:cNvPr>
            <p:cNvSpPr txBox="1"/>
            <p:nvPr/>
          </p:nvSpPr>
          <p:spPr>
            <a:xfrm>
              <a:off x="8030030" y="1259447"/>
              <a:ext cx="385596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5FFCDC-3B9F-6841-B790-4155C75ACE51}"/>
                </a:ext>
              </a:extLst>
            </p:cNvPr>
            <p:cNvSpPr txBox="1"/>
            <p:nvPr/>
          </p:nvSpPr>
          <p:spPr>
            <a:xfrm>
              <a:off x="6696665" y="534423"/>
              <a:ext cx="122842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+/- offset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5AE734-E36F-4447-B624-0F705B60C59D}"/>
                </a:ext>
              </a:extLst>
            </p:cNvPr>
            <p:cNvCxnSpPr/>
            <p:nvPr/>
          </p:nvCxnSpPr>
          <p:spPr>
            <a:xfrm>
              <a:off x="7687036" y="903755"/>
              <a:ext cx="500589" cy="39898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856C21-FD78-7B4B-8EBD-9CB66FDB0BC1}"/>
              </a:ext>
            </a:extLst>
          </p:cNvPr>
          <p:cNvSpPr txBox="1"/>
          <p:nvPr/>
        </p:nvSpPr>
        <p:spPr>
          <a:xfrm>
            <a:off x="1933500" y="4633442"/>
            <a:ext cx="8877840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&amp;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=mylabel+4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*(mylabel+4) = r1</a:t>
            </a:r>
          </a:p>
          <a:p>
            <a:pPr>
              <a:tabLst>
                <a:tab pos="1371600" algn="l"/>
              </a:tabLst>
            </a:pP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r1, =0x246abcd 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an immediate into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*r3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[r0]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*r0 =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[r3, -4]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*(r3 – 4)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[r0, r2]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*(r0 + r2) = r1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25B32A-B5C4-0F41-851D-72A3ECAB0F7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73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F631A-1A57-85BC-46B8-8B5769E8D7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223" y="605254"/>
            <a:ext cx="2759503" cy="3997643"/>
          </a:xfrm>
        </p:spPr>
        <p:txBody>
          <a:bodyPr/>
          <a:lstStyle/>
          <a:p>
            <a:r>
              <a:rPr lang="en-US" sz="2000" b="1" dirty="0">
                <a:solidFill>
                  <a:schemeClr val="accent1"/>
                </a:solidFill>
              </a:rPr>
              <a:t>Assembler automatically inserts into the text </a:t>
            </a:r>
            <a:r>
              <a:rPr lang="en-US" sz="2000" dirty="0">
                <a:solidFill>
                  <a:schemeClr val="accent1"/>
                </a:solidFill>
              </a:rPr>
              <a:t>segment an array (table) of pointers</a:t>
            </a:r>
          </a:p>
          <a:p>
            <a:r>
              <a:rPr lang="en-US" sz="2000" dirty="0"/>
              <a:t>Each entry contains a 32-bit address of one of the labels</a:t>
            </a:r>
          </a:p>
          <a:p>
            <a:r>
              <a:rPr lang="en-US" sz="2000" dirty="0"/>
              <a:t>Uses r15 (PC) as base register to load the entry into a reg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921987" y="1941121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921986" y="1278166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921984" y="2604076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82479" y="3309009"/>
            <a:ext cx="9183518" cy="3253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416748" y="4875281"/>
            <a:ext cx="2917786" cy="4001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rgbClr val="0070C0"/>
                </a:solidFill>
              </a:rPr>
              <a:t>displacement (bytes) - 8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D7518-5687-FCD2-1D20-3254FA1E2FB4}"/>
              </a:ext>
            </a:extLst>
          </p:cNvPr>
          <p:cNvSpPr txBox="1"/>
          <p:nvPr/>
        </p:nvSpPr>
        <p:spPr>
          <a:xfrm>
            <a:off x="146757" y="5467653"/>
            <a:ext cx="26081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assembler creates this table before generating the .o file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2754888" y="5876057"/>
            <a:ext cx="445512" cy="10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882482" y="1398886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882481" y="735931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882479" y="2061841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94301" y="2729423"/>
            <a:ext cx="9183518" cy="37297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// replaces: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2086190" y="4879394"/>
            <a:ext cx="1297150" cy="2616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rgbClr val="0070C0"/>
                </a:solidFill>
              </a:rPr>
              <a:t>displacement2 - 8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1663430" y="5613296"/>
            <a:ext cx="1967750" cy="92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143EC6-71CE-8C79-29DB-303E45F84584}"/>
              </a:ext>
            </a:extLst>
          </p:cNvPr>
          <p:cNvCxnSpPr>
            <a:cxnSpLocks/>
          </p:cNvCxnSpPr>
          <p:nvPr/>
        </p:nvCxnSpPr>
        <p:spPr>
          <a:xfrm>
            <a:off x="1969509" y="3557028"/>
            <a:ext cx="0" cy="2109528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4C2F31-5DCB-A838-0D3E-1BF844D00F44}"/>
              </a:ext>
            </a:extLst>
          </p:cNvPr>
          <p:cNvSpPr txBox="1"/>
          <p:nvPr/>
        </p:nvSpPr>
        <p:spPr>
          <a:xfrm>
            <a:off x="2857394" y="3387751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1FE97-4D82-1CB3-0BFA-ECE94E1ABE75}"/>
              </a:ext>
            </a:extLst>
          </p:cNvPr>
          <p:cNvSpPr txBox="1"/>
          <p:nvPr/>
        </p:nvSpPr>
        <p:spPr>
          <a:xfrm>
            <a:off x="482504" y="4014157"/>
            <a:ext cx="1394933" cy="276999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70C0"/>
                </a:solidFill>
              </a:rPr>
              <a:t>displacement1 - 8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722324-CF39-A52F-76B3-C1D1CA1E5F1A}"/>
              </a:ext>
            </a:extLst>
          </p:cNvPr>
          <p:cNvCxnSpPr>
            <a:stCxn id="20" idx="1"/>
          </p:cNvCxnSpPr>
          <p:nvPr/>
        </p:nvCxnSpPr>
        <p:spPr>
          <a:xfrm flipH="1">
            <a:off x="1852104" y="3557028"/>
            <a:ext cx="10052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C8FA51-97B1-DFD8-F9D7-BED6739F86DF}"/>
              </a:ext>
            </a:extLst>
          </p:cNvPr>
          <p:cNvSpPr txBox="1"/>
          <p:nvPr/>
        </p:nvSpPr>
        <p:spPr>
          <a:xfrm>
            <a:off x="467520" y="1109989"/>
            <a:ext cx="2057722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displacement is different </a:t>
            </a:r>
            <a:r>
              <a:rPr lang="en-US" sz="2000" dirty="0"/>
              <a:t>for each use.</a:t>
            </a:r>
          </a:p>
          <a:p>
            <a:r>
              <a:rPr lang="en-US" sz="2000" dirty="0"/>
              <a:t>As the PC is different at each instruction </a:t>
            </a:r>
          </a:p>
        </p:txBody>
      </p:sp>
    </p:spTree>
    <p:extLst>
      <p:ext uri="{BB962C8B-B14F-4D97-AF65-F5344CB8AC3E}">
        <p14:creationId xmlns:p14="http://schemas.microsoft.com/office/powerpoint/2010/main" val="16667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7" y="307684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155" y="2965796"/>
            <a:ext cx="11287690" cy="3706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&lt;architecture&gt;</a:t>
            </a:r>
          </a:p>
          <a:p>
            <a:pPr lvl="1"/>
            <a:r>
              <a:rPr lang="en-US" sz="2000" dirty="0"/>
              <a:t>Specifies the target architecture to generate machine code</a:t>
            </a:r>
          </a:p>
          <a:p>
            <a:pPr lvl="1"/>
            <a:r>
              <a:rPr lang="en-US" sz="2000" dirty="0"/>
              <a:t>Typically specify oldest ARM arch you want the code to run on – most arm CPUs are backwards compatible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Use the 32-bit ARM instructions, There is an alternative 16-bit instruction set called thumb that we will not be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&lt;version&gt;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Specify which floating point co-processor instructions to use (OPTIONAL we will not be using floating point)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97612" y="1216365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32456" y="1564066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88230" y="1280469"/>
            <a:ext cx="2148575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File Header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At the top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97612" y="2471128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662F3-A3F8-334E-BF2A-E41213CC4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21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156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In CSE30 required use:  </a:t>
            </a: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61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66564</TotalTime>
  <Words>14558</Words>
  <Application>Microsoft Macintosh PowerPoint</Application>
  <PresentationFormat>Widescreen</PresentationFormat>
  <Paragraphs>3805</Paragraphs>
  <Slides>97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Arial Regular</vt:lpstr>
      <vt:lpstr>Calibri</vt:lpstr>
      <vt:lpstr>Consolas</vt:lpstr>
      <vt:lpstr>Courier</vt:lpstr>
      <vt:lpstr>Courier New</vt:lpstr>
      <vt:lpstr>Roboto Regular</vt:lpstr>
      <vt:lpstr>Times New Roman</vt:lpstr>
      <vt:lpstr>Theme1</vt:lpstr>
      <vt:lpstr>PowerPoint Presentation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Eliminate unnecessary branches and labels: use Fall Throughs</vt:lpstr>
      <vt:lpstr>Branching, What not to do: Spaghetti Code</vt:lpstr>
      <vt:lpstr>Program Flow:  Simple If statement, No Else</vt:lpstr>
      <vt:lpstr>Branch Guard "Adjustment" Table Preserving Block Order In Code</vt:lpstr>
      <vt:lpstr>When do you use a Signed or Unsigned Conditional Branch?</vt:lpstr>
      <vt:lpstr>If statement examples – Branch Around the True block!</vt:lpstr>
      <vt:lpstr>Branching: Using Fall through!</vt:lpstr>
      <vt:lpstr>Anatomy of a Conditional Branch: If - Else statement</vt:lpstr>
      <vt:lpstr>Program Flow: If with an Else</vt:lpstr>
      <vt:lpstr>If with an Else Examples</vt:lpstr>
      <vt:lpstr>If with an Else Block order: All These Are Equivalent</vt:lpstr>
      <vt:lpstr>Switch Statement </vt:lpstr>
      <vt:lpstr>Bad Style: Branching Upwards (When Not a loop)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 loops Properly Nested:   Do not branch into the middle of a loop</vt:lpstr>
      <vt:lpstr>Creating Segments, Definitions In Assembly Source</vt:lpstr>
      <vt:lpstr>Assembly Source File Template</vt:lpstr>
      <vt:lpstr>Memory Segment Data Alignment</vt:lpstr>
      <vt:lpstr>Byte Ordering of Numbers In Memory: Endianness</vt:lpstr>
      <vt:lpstr>Byte Ordering Example</vt:lpstr>
      <vt:lpstr>Byte Addressable Memory Shown as 32-bit words</vt:lpstr>
      <vt:lpstr>Defining Static Variables: Allocation and Initialization</vt:lpstr>
      <vt:lpstr>Defining Static Array Variables</vt:lpstr>
      <vt:lpstr>Static Variable Alignment: Using  .align</vt:lpstr>
      <vt:lpstr>Data Segment Variable Alignment 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How to get a memory pointer into a register?</vt:lpstr>
      <vt:lpstr>Loading and using pointers in registers</vt:lpstr>
      <vt:lpstr>How to use the literal table to get a big constant into a register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  <vt:lpstr>ldr/str Base Register + Register Offset Addressing </vt:lpstr>
      <vt:lpstr>Reference: Addressing Mode Summary for use in CSE30</vt:lpstr>
      <vt:lpstr>Array addressing with ldr/str</vt:lpstr>
      <vt:lpstr>ldr/str practice - 1</vt:lpstr>
      <vt:lpstr>ldr/str practice - 2</vt:lpstr>
      <vt:lpstr>ldr/str practice - 3</vt:lpstr>
      <vt:lpstr>ldr/str practice - 4</vt:lpstr>
      <vt:lpstr>Label (Address) Math</vt:lpstr>
      <vt:lpstr>Example: Base Register Addressing  with Arrays</vt:lpstr>
      <vt:lpstr>Example: Base Register Addressing  with Arrays</vt:lpstr>
      <vt:lpstr>Example: Base Register + Offset Register</vt:lpstr>
      <vt:lpstr>Example: Base Register + Register Offset Two Buffers</vt:lpstr>
      <vt:lpstr>What is a Bitwise Operation?</vt:lpstr>
      <vt:lpstr>Bitwise Not (vs Boolean Not)</vt:lpstr>
      <vt:lpstr>First Look: Copying Values To Registers – MVN (not)</vt:lpstr>
      <vt:lpstr>mvn – Copies NOT (~) of Register content between registers</vt:lpstr>
      <vt:lpstr>Bitwise (Bit to Bit) Operators in C</vt:lpstr>
      <vt:lpstr>Bitwise Instructions</vt:lpstr>
      <vt:lpstr>Bit Masks: Masking - 1</vt:lpstr>
      <vt:lpstr>Bit Masks: Masking - 2</vt:lpstr>
      <vt:lpstr>Bit Masks: Masking - 3</vt:lpstr>
      <vt:lpstr>Shift and Rotate Instructions</vt:lpstr>
      <vt:lpstr>Shift &amp; Rotate Operations</vt:lpstr>
      <vt:lpstr>Shift &amp; Rotate Operations</vt:lpstr>
      <vt:lpstr>Extracting Unsigned Bitfields</vt:lpstr>
      <vt:lpstr>Extracting Signed Bitfields</vt:lpstr>
      <vt:lpstr>Inserting Bitfields – Inserting Source Field into Destination Field</vt:lpstr>
      <vt:lpstr>Creating a Mask 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Isolating Bitfields</vt:lpstr>
      <vt:lpstr>Masking Summary</vt:lpstr>
      <vt:lpstr>Extra Slides</vt:lpstr>
      <vt:lpstr>Reference: LDR/STR – Register To/From Memory Copy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Program Flow – multiple branches, one cmp </vt:lpstr>
      <vt:lpstr>Literal Table (Array) each entry is a pointer to a different Label</vt:lpstr>
      <vt:lpstr>Literal Table (Array) each entry is a pointer to a different Label</vt:lpstr>
      <vt:lpstr>ARM Assembly Source File: Header</vt:lpstr>
      <vt:lpstr>ARM Assembly Source File: Header and Footer</vt:lpstr>
      <vt:lpstr>Function Header and Footer Assembler Directives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2884</cp:revision>
  <cp:lastPrinted>2018-11-29T18:50:01Z</cp:lastPrinted>
  <dcterms:created xsi:type="dcterms:W3CDTF">2018-10-05T16:35:28Z</dcterms:created>
  <dcterms:modified xsi:type="dcterms:W3CDTF">2022-11-08T17:44:50Z</dcterms:modified>
  <cp:category/>
</cp:coreProperties>
</file>